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quickStyle2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70" r:id="rId9"/>
    <p:sldId id="264" r:id="rId10"/>
    <p:sldId id="266" r:id="rId11"/>
    <p:sldId id="267" r:id="rId12"/>
    <p:sldId id="268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7" d="100"/>
          <a:sy n="77" d="100"/>
        </p:scale>
        <p:origin x="-306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90"/>
      <c:hPercent val="51"/>
      <c:rotY val="316"/>
      <c:depthPercent val="100"/>
      <c:rAngAx val="1"/>
    </c:view3D>
    <c:floor>
      <c:spPr>
        <a:solidFill>
          <a:srgbClr val="C0C0C0"/>
        </a:soli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CCCCFF"/>
            </a:gs>
            <a:gs pos="100000">
              <a:srgbClr val="FF99CC"/>
            </a:gs>
          </a:gsLst>
          <a:lin ang="0" scaled="1"/>
        </a:gradFill>
        <a:ln w="12700">
          <a:solidFill>
            <a:srgbClr val="FFFFFF"/>
          </a:solidFill>
          <a:prstDash val="solid"/>
        </a:ln>
      </c:spPr>
    </c:sideWall>
    <c:backWall>
      <c:spPr>
        <a:gradFill rotWithShape="0">
          <a:gsLst>
            <a:gs pos="0">
              <a:srgbClr val="CCCCFF"/>
            </a:gs>
            <a:gs pos="100000">
              <a:srgbClr val="FF99CC"/>
            </a:gs>
          </a:gsLst>
          <a:lin ang="0" scaled="1"/>
        </a:gradFill>
        <a:ln w="12700">
          <a:solidFill>
            <a:srgbClr val="FFFFFF"/>
          </a:solidFill>
          <a:prstDash val="solid"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  <c:pt idx="0">
                  <c:v>МБ</c:v>
                </c:pt>
              </c:strCache>
            </c:strRef>
          </c:tx>
          <c:spPr>
            <a:solidFill>
              <a:srgbClr val="9999FF"/>
            </a:solidFill>
            <a:ln w="20231">
              <a:solidFill>
                <a:srgbClr val="000000"/>
              </a:solidFill>
              <a:prstDash val="solid"/>
            </a:ln>
          </c:spPr>
          <c:dLbls>
            <c:dLbl>
              <c:idx val="0"/>
              <c:layout>
                <c:manualLayout>
                  <c:x val="-1.4346792743061451E-2"/>
                  <c:y val="-0.19947321398665704"/>
                </c:manualLayout>
              </c:layout>
              <c:tx>
                <c:rich>
                  <a:bodyPr/>
                  <a:lstStyle/>
                  <a:p>
                    <a:pPr>
                      <a:defRPr sz="1274" b="1" i="0" u="none" strike="noStrike" baseline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ru-RU" dirty="0" smtClean="0"/>
                      <a:t>10657,3</a:t>
                    </a:r>
                    <a:endParaRPr lang="ru-RU" dirty="0"/>
                  </a:p>
                </c:rich>
              </c:tx>
              <c:spPr>
                <a:solidFill>
                  <a:srgbClr val="FFFFFF"/>
                </a:solidFill>
                <a:ln w="40461">
                  <a:noFill/>
                </a:ln>
              </c:spPr>
            </c:dLbl>
            <c:dLbl>
              <c:idx val="1"/>
              <c:layout>
                <c:manualLayout>
                  <c:x val="-2.4948039088302981E-2"/>
                  <c:y val="-0.2042022290208579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10</a:t>
                    </a:r>
                    <a:r>
                      <a:rPr lang="ru-RU" baseline="0" dirty="0" smtClean="0"/>
                      <a:t> 838,8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5.4046491483252197E-2"/>
                  <c:y val="-0.1949018988680657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</a:t>
                    </a:r>
                    <a:r>
                      <a:rPr lang="ru-RU" baseline="0" dirty="0" smtClean="0"/>
                      <a:t> 662,7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-7.2508885240487569E-2"/>
                  <c:y val="-0.1808480357171190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8 374,1</a:t>
                    </a:r>
                  </a:p>
                </c:rich>
              </c:tx>
              <c:showVal val="1"/>
            </c:dLbl>
            <c:numFmt formatCode="#,##0.0;[Red]#,##0.0" sourceLinked="0"/>
            <c:spPr>
              <a:solidFill>
                <a:srgbClr val="FFFFFF"/>
              </a:solidFill>
              <a:ln w="40461">
                <a:noFill/>
              </a:ln>
            </c:spPr>
            <c:txPr>
              <a:bodyPr/>
              <a:lstStyle/>
              <a:p>
                <a:pPr>
                  <a:defRPr sz="127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strRef>
              <c:f>Sheet1!$B$1:$E$1</c:f>
              <c:strCache>
                <c:ptCount val="4"/>
                <c:pt idx="0">
                  <c:v>Факт 2013г.</c:v>
                </c:pt>
                <c:pt idx="1">
                  <c:v>Факт 2014г.</c:v>
                </c:pt>
                <c:pt idx="2">
                  <c:v>Факт 2015г.</c:v>
                </c:pt>
                <c:pt idx="3">
                  <c:v>Факт 2016г.</c:v>
                </c:pt>
              </c:strCache>
            </c:strRef>
          </c:cat>
          <c:val>
            <c:numRef>
              <c:f>Sheet1!$B$2:$E$2</c:f>
              <c:numCache>
                <c:formatCode>#,##0.0;[Red]#,##0.0</c:formatCode>
                <c:ptCount val="4"/>
                <c:pt idx="0">
                  <c:v>10657.3</c:v>
                </c:pt>
                <c:pt idx="1">
                  <c:v>10838.8</c:v>
                </c:pt>
                <c:pt idx="2">
                  <c:v>8662.7000000000007</c:v>
                </c:pt>
                <c:pt idx="3">
                  <c:v>8374.1</c:v>
                </c:pt>
              </c:numCache>
            </c:numRef>
          </c:val>
          <c:shape val="cylinder"/>
        </c:ser>
        <c:gapDepth val="0"/>
        <c:shape val="box"/>
        <c:axId val="82655104"/>
        <c:axId val="92739840"/>
        <c:axId val="0"/>
      </c:bar3DChart>
      <c:catAx>
        <c:axId val="82655104"/>
        <c:scaling>
          <c:orientation val="minMax"/>
        </c:scaling>
        <c:axPos val="b"/>
        <c:numFmt formatCode="General" sourceLinked="1"/>
        <c:minorTickMark val="in"/>
        <c:tickLblPos val="low"/>
        <c:spPr>
          <a:ln w="505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16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92739840"/>
        <c:crosses val="autoZero"/>
        <c:auto val="1"/>
        <c:lblAlgn val="ctr"/>
        <c:lblOffset val="100"/>
        <c:tickLblSkip val="1"/>
        <c:tickMarkSkip val="1"/>
      </c:catAx>
      <c:valAx>
        <c:axId val="92739840"/>
        <c:scaling>
          <c:orientation val="minMax"/>
        </c:scaling>
        <c:axPos val="r"/>
        <c:majorGridlines>
          <c:spPr>
            <a:ln w="5058">
              <a:solidFill>
                <a:srgbClr val="000000"/>
              </a:solidFill>
              <a:prstDash val="solid"/>
            </a:ln>
          </c:spPr>
        </c:majorGridlines>
        <c:numFmt formatCode="#,##0.0;[Red]#,##0.0" sourceLinked="1"/>
        <c:tickLblPos val="nextTo"/>
        <c:spPr>
          <a:ln w="5058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74" b="0" i="0" u="none" strike="noStrike" baseline="0">
                <a:solidFill>
                  <a:srgbClr val="000000"/>
                </a:solidFill>
                <a:latin typeface="Arial Cyr"/>
                <a:ea typeface="Arial Cyr"/>
                <a:cs typeface="Arial Cyr"/>
              </a:defRPr>
            </a:pPr>
            <a:endParaRPr lang="ru-RU"/>
          </a:p>
        </c:txPr>
        <c:crossAx val="82655104"/>
        <c:crosses val="max"/>
        <c:crossBetween val="between"/>
      </c:valAx>
      <c:spPr>
        <a:noFill/>
        <a:ln w="40461">
          <a:noFill/>
        </a:ln>
      </c:spPr>
    </c:plotArea>
    <c:legend>
      <c:legendPos val="r"/>
      <c:legendEntry>
        <c:idx val="0"/>
        <c:txPr>
          <a:bodyPr/>
          <a:lstStyle/>
          <a:p>
            <a:pPr>
              <a:defRPr sz="1171" b="0" i="0" u="none" strike="noStrik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endParaRPr lang="ru-RU"/>
          </a:p>
        </c:txPr>
      </c:legendEntry>
      <c:layout>
        <c:manualLayout>
          <c:xMode val="edge"/>
          <c:yMode val="edge"/>
          <c:x val="0.83655536028119504"/>
          <c:y val="0.18113207547169821"/>
          <c:w val="0.16344463971880507"/>
          <c:h val="0.23396226415094354"/>
        </c:manualLayout>
      </c:layout>
      <c:spPr>
        <a:noFill/>
        <a:ln w="5058">
          <a:solidFill>
            <a:srgbClr val="000000"/>
          </a:solidFill>
          <a:prstDash val="solid"/>
        </a:ln>
      </c:spPr>
      <c:txPr>
        <a:bodyPr/>
        <a:lstStyle/>
        <a:p>
          <a:pPr>
            <a:defRPr sz="1171" b="0" i="0" u="none" strike="noStrike" baseline="0">
              <a:solidFill>
                <a:srgbClr val="000000"/>
              </a:solidFill>
              <a:latin typeface="Arial Cyr"/>
              <a:ea typeface="Arial Cyr"/>
              <a:cs typeface="Arial Cyr"/>
            </a:defRPr>
          </a:pPr>
          <a:endParaRPr lang="ru-RU"/>
        </a:p>
      </c:txPr>
    </c:legend>
    <c:plotVisOnly val="1"/>
    <c:dispBlanksAs val="gap"/>
  </c:chart>
  <c:spPr>
    <a:solidFill>
      <a:srgbClr val="FFFFFF"/>
    </a:solidFill>
    <a:ln>
      <a:noFill/>
    </a:ln>
  </c:spPr>
  <c:txPr>
    <a:bodyPr/>
    <a:lstStyle/>
    <a:p>
      <a:pPr>
        <a:defRPr sz="1872" b="1" i="0" u="none" strike="noStrike" baseline="0">
          <a:solidFill>
            <a:srgbClr val="000000"/>
          </a:solidFill>
          <a:latin typeface="Arial Cyr"/>
          <a:ea typeface="Arial Cyr"/>
          <a:cs typeface="Arial Cyr"/>
        </a:defRPr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E021DD5-1605-4354-B4EC-4D8903F1A86C}" type="doc">
      <dgm:prSet loTypeId="urn:microsoft.com/office/officeart/2005/8/layout/equation1" loCatId="relationship" qsTypeId="urn:microsoft.com/office/officeart/2005/8/quickstyle/simple3" qsCatId="simple" csTypeId="urn:microsoft.com/office/officeart/2005/8/colors/accent1_2" csCatId="accent1" phldr="1"/>
      <dgm:spPr/>
    </dgm:pt>
    <dgm:pt modelId="{0D3325B0-EFE7-4EDC-B236-2A6C5F8A4CC7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chemeClr val="accent3">
                  <a:lumMod val="75000"/>
                </a:schemeClr>
              </a:solidFill>
            </a:rPr>
            <a:t>Доходы</a:t>
          </a:r>
          <a:r>
            <a:rPr lang="ru-RU" sz="2800" b="1" dirty="0" smtClean="0"/>
            <a:t> </a:t>
          </a:r>
          <a:r>
            <a:rPr lang="ru-RU" sz="2300" b="1" dirty="0" smtClean="0">
              <a:solidFill>
                <a:srgbClr val="FF0000"/>
              </a:solidFill>
            </a:rPr>
            <a:t>(10110</a:t>
          </a:r>
          <a:r>
            <a:rPr lang="en-US" sz="2300" b="1" dirty="0" smtClean="0">
              <a:solidFill>
                <a:srgbClr val="FF0000"/>
              </a:solidFill>
            </a:rPr>
            <a:t>,</a:t>
          </a:r>
          <a:r>
            <a:rPr lang="ru-RU" sz="2300" b="1" dirty="0" smtClean="0">
              <a:solidFill>
                <a:srgbClr val="FF0000"/>
              </a:solidFill>
            </a:rPr>
            <a:t>4)</a:t>
          </a:r>
          <a:endParaRPr lang="ru-RU" sz="2300" b="1" dirty="0">
            <a:solidFill>
              <a:srgbClr val="FF0000"/>
            </a:solidFill>
          </a:endParaRPr>
        </a:p>
      </dgm:t>
    </dgm:pt>
    <dgm:pt modelId="{C117579F-1BD2-4347-ACEC-B02F1A1287B6}" type="parTrans" cxnId="{BF3EC7F0-ED83-4D30-9368-78D989F70BB3}">
      <dgm:prSet/>
      <dgm:spPr/>
      <dgm:t>
        <a:bodyPr/>
        <a:lstStyle/>
        <a:p>
          <a:endParaRPr lang="ru-RU"/>
        </a:p>
      </dgm:t>
    </dgm:pt>
    <dgm:pt modelId="{2E3E11CF-1CA8-4759-B1C9-7AE67856EA0D}" type="sibTrans" cxnId="{BF3EC7F0-ED83-4D30-9368-78D989F70BB3}">
      <dgm:prSet/>
      <dgm:spPr/>
      <dgm:t>
        <a:bodyPr/>
        <a:lstStyle/>
        <a:p>
          <a:endParaRPr lang="ru-RU" dirty="0"/>
        </a:p>
      </dgm:t>
    </dgm:pt>
    <dgm:pt modelId="{3CEEB34D-3D66-46AA-9719-58B6BC3D4C4D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800" b="1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Расходы </a:t>
          </a:r>
          <a:r>
            <a:rPr lang="ru-RU" sz="2300" dirty="0" smtClean="0">
              <a:solidFill>
                <a:srgbClr val="FF0000"/>
              </a:solidFill>
            </a:rPr>
            <a:t>(10342</a:t>
          </a:r>
          <a:r>
            <a:rPr lang="en-US" sz="2300" dirty="0" smtClean="0">
              <a:solidFill>
                <a:srgbClr val="FF0000"/>
              </a:solidFill>
            </a:rPr>
            <a:t>,</a:t>
          </a:r>
          <a:r>
            <a:rPr lang="ru-RU" sz="2300" dirty="0" smtClean="0">
              <a:solidFill>
                <a:srgbClr val="FF0000"/>
              </a:solidFill>
            </a:rPr>
            <a:t>6)</a:t>
          </a:r>
          <a:endParaRPr lang="ru-RU" sz="2300" dirty="0">
            <a:solidFill>
              <a:srgbClr val="FF0000"/>
            </a:solidFill>
          </a:endParaRPr>
        </a:p>
      </dgm:t>
    </dgm:pt>
    <dgm:pt modelId="{413B744C-0943-41D0-8F3F-5E3871442B59}" type="parTrans" cxnId="{0410F743-8EF2-42FE-BF14-A6CCC53FC4F4}">
      <dgm:prSet/>
      <dgm:spPr/>
      <dgm:t>
        <a:bodyPr/>
        <a:lstStyle/>
        <a:p>
          <a:endParaRPr lang="ru-RU"/>
        </a:p>
      </dgm:t>
    </dgm:pt>
    <dgm:pt modelId="{5545F9C6-2B3F-4CA0-96F0-F55E76C1B05C}" type="sibTrans" cxnId="{0410F743-8EF2-42FE-BF14-A6CCC53FC4F4}">
      <dgm:prSet/>
      <dgm:spPr/>
      <dgm:t>
        <a:bodyPr/>
        <a:lstStyle/>
        <a:p>
          <a:endParaRPr lang="ru-RU"/>
        </a:p>
      </dgm:t>
    </dgm:pt>
    <dgm:pt modelId="{E5831E24-16CE-453A-B367-FCC276E54DC4}">
      <dgm:prSet phldrT="[Текст]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accent6">
                  <a:lumMod val="75000"/>
                </a:schemeClr>
              </a:solidFill>
            </a:rPr>
            <a:t>Дефицит </a:t>
          </a:r>
          <a:r>
            <a:rPr lang="ru-RU" dirty="0" smtClean="0">
              <a:solidFill>
                <a:srgbClr val="FF0000"/>
              </a:solidFill>
            </a:rPr>
            <a:t>(232</a:t>
          </a:r>
          <a:r>
            <a:rPr lang="en-US" dirty="0" smtClean="0">
              <a:solidFill>
                <a:srgbClr val="FF0000"/>
              </a:solidFill>
            </a:rPr>
            <a:t>,</a:t>
          </a:r>
          <a:r>
            <a:rPr lang="ru-RU" dirty="0" smtClean="0">
              <a:solidFill>
                <a:srgbClr val="FF0000"/>
              </a:solidFill>
            </a:rPr>
            <a:t>2)</a:t>
          </a:r>
          <a:endParaRPr lang="ru-RU" dirty="0">
            <a:solidFill>
              <a:srgbClr val="FF0000"/>
            </a:solidFill>
          </a:endParaRPr>
        </a:p>
      </dgm:t>
    </dgm:pt>
    <dgm:pt modelId="{109D1309-96EC-40C0-B841-41459867000D}" type="parTrans" cxnId="{19984060-35F5-471C-81A6-C1512993B04B}">
      <dgm:prSet/>
      <dgm:spPr/>
      <dgm:t>
        <a:bodyPr/>
        <a:lstStyle/>
        <a:p>
          <a:endParaRPr lang="ru-RU"/>
        </a:p>
      </dgm:t>
    </dgm:pt>
    <dgm:pt modelId="{8047B348-788B-449B-B67C-7F21CF0BB98E}" type="sibTrans" cxnId="{19984060-35F5-471C-81A6-C1512993B04B}">
      <dgm:prSet/>
      <dgm:spPr/>
      <dgm:t>
        <a:bodyPr/>
        <a:lstStyle/>
        <a:p>
          <a:endParaRPr lang="ru-RU"/>
        </a:p>
      </dgm:t>
    </dgm:pt>
    <dgm:pt modelId="{8DDC558D-C106-435F-B448-CE6016947875}" type="pres">
      <dgm:prSet presAssocID="{3E021DD5-1605-4354-B4EC-4D8903F1A86C}" presName="linearFlow" presStyleCnt="0">
        <dgm:presLayoutVars>
          <dgm:dir/>
          <dgm:resizeHandles val="exact"/>
        </dgm:presLayoutVars>
      </dgm:prSet>
      <dgm:spPr/>
    </dgm:pt>
    <dgm:pt modelId="{47DA5C43-87F9-4041-B571-96E4641A628F}" type="pres">
      <dgm:prSet presAssocID="{0D3325B0-EFE7-4EDC-B236-2A6C5F8A4CC7}" presName="node" presStyleLbl="node1" presStyleIdx="0" presStyleCnt="3" custLinFactNeighborX="44358" custLinFactNeighborY="-33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0F45B20-57AD-4D8B-8D76-257FE27E0968}" type="pres">
      <dgm:prSet presAssocID="{2E3E11CF-1CA8-4759-B1C9-7AE67856EA0D}" presName="spacerL" presStyleCnt="0"/>
      <dgm:spPr/>
    </dgm:pt>
    <dgm:pt modelId="{7183D05E-D7B3-4E6A-88EF-AFDFBE4C93A9}" type="pres">
      <dgm:prSet presAssocID="{2E3E11CF-1CA8-4759-B1C9-7AE67856EA0D}" presName="sibTrans" presStyleLbl="sibTrans2D1" presStyleIdx="0" presStyleCnt="2" custScaleX="91643" custScaleY="16113" custLinFactNeighborX="11517" custLinFactNeighborY="-1351"/>
      <dgm:spPr>
        <a:prstGeom prst="round1Rect">
          <a:avLst/>
        </a:prstGeom>
      </dgm:spPr>
      <dgm:t>
        <a:bodyPr/>
        <a:lstStyle/>
        <a:p>
          <a:endParaRPr lang="ru-RU"/>
        </a:p>
      </dgm:t>
    </dgm:pt>
    <dgm:pt modelId="{75863D13-53DD-4A6F-977C-4DC7F6A3C517}" type="pres">
      <dgm:prSet presAssocID="{2E3E11CF-1CA8-4759-B1C9-7AE67856EA0D}" presName="spacerR" presStyleCnt="0"/>
      <dgm:spPr/>
    </dgm:pt>
    <dgm:pt modelId="{26F00F57-DBE0-4803-B685-582CE0BF695F}" type="pres">
      <dgm:prSet presAssocID="{3CEEB34D-3D66-46AA-9719-58B6BC3D4C4D}" presName="node" presStyleLbl="node1" presStyleIdx="1" presStyleCnt="3" custLinFactNeighborX="-18254" custLinFactNeighborY="35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364FB8-E176-4299-8ABC-04F6C9237ADF}" type="pres">
      <dgm:prSet presAssocID="{5545F9C6-2B3F-4CA0-96F0-F55E76C1B05C}" presName="spacerL" presStyleCnt="0"/>
      <dgm:spPr/>
    </dgm:pt>
    <dgm:pt modelId="{C9F59194-2611-4388-8F26-924DFEC37142}" type="pres">
      <dgm:prSet presAssocID="{5545F9C6-2B3F-4CA0-96F0-F55E76C1B05C}" presName="sibTrans" presStyleLbl="sibTrans2D1" presStyleIdx="1" presStyleCnt="2"/>
      <dgm:spPr/>
      <dgm:t>
        <a:bodyPr/>
        <a:lstStyle/>
        <a:p>
          <a:endParaRPr lang="ru-RU"/>
        </a:p>
      </dgm:t>
    </dgm:pt>
    <dgm:pt modelId="{A5B5E0E8-4600-4030-B774-4BB51C108E56}" type="pres">
      <dgm:prSet presAssocID="{5545F9C6-2B3F-4CA0-96F0-F55E76C1B05C}" presName="spacerR" presStyleCnt="0"/>
      <dgm:spPr/>
    </dgm:pt>
    <dgm:pt modelId="{3FABF8A8-C6A0-410D-8A6E-73B2D081BDF5}" type="pres">
      <dgm:prSet presAssocID="{E5831E24-16CE-453A-B367-FCC276E54DC4}" presName="node" presStyleLbl="node1" presStyleIdx="2" presStyleCnt="3" custLinFactNeighborX="-21923" custLinFactNeighborY="8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FB30C58-93DD-4D23-96F0-AAB76D516828}" type="presOf" srcId="{5545F9C6-2B3F-4CA0-96F0-F55E76C1B05C}" destId="{C9F59194-2611-4388-8F26-924DFEC37142}" srcOrd="0" destOrd="0" presId="urn:microsoft.com/office/officeart/2005/8/layout/equation1"/>
    <dgm:cxn modelId="{0410F743-8EF2-42FE-BF14-A6CCC53FC4F4}" srcId="{3E021DD5-1605-4354-B4EC-4D8903F1A86C}" destId="{3CEEB34D-3D66-46AA-9719-58B6BC3D4C4D}" srcOrd="1" destOrd="0" parTransId="{413B744C-0943-41D0-8F3F-5E3871442B59}" sibTransId="{5545F9C6-2B3F-4CA0-96F0-F55E76C1B05C}"/>
    <dgm:cxn modelId="{30C14282-D1A0-4FAA-BB4E-9309DDEAC78A}" type="presOf" srcId="{E5831E24-16CE-453A-B367-FCC276E54DC4}" destId="{3FABF8A8-C6A0-410D-8A6E-73B2D081BDF5}" srcOrd="0" destOrd="0" presId="urn:microsoft.com/office/officeart/2005/8/layout/equation1"/>
    <dgm:cxn modelId="{A252D0B5-3605-4A4A-B5B6-9B2D9AB3961D}" type="presOf" srcId="{3CEEB34D-3D66-46AA-9719-58B6BC3D4C4D}" destId="{26F00F57-DBE0-4803-B685-582CE0BF695F}" srcOrd="0" destOrd="0" presId="urn:microsoft.com/office/officeart/2005/8/layout/equation1"/>
    <dgm:cxn modelId="{F8567015-5D47-47B6-9195-AB6B5E94E36E}" type="presOf" srcId="{2E3E11CF-1CA8-4759-B1C9-7AE67856EA0D}" destId="{7183D05E-D7B3-4E6A-88EF-AFDFBE4C93A9}" srcOrd="0" destOrd="0" presId="urn:microsoft.com/office/officeart/2005/8/layout/equation1"/>
    <dgm:cxn modelId="{19984060-35F5-471C-81A6-C1512993B04B}" srcId="{3E021DD5-1605-4354-B4EC-4D8903F1A86C}" destId="{E5831E24-16CE-453A-B367-FCC276E54DC4}" srcOrd="2" destOrd="0" parTransId="{109D1309-96EC-40C0-B841-41459867000D}" sibTransId="{8047B348-788B-449B-B67C-7F21CF0BB98E}"/>
    <dgm:cxn modelId="{94CD9AF2-9EDC-42F9-B8E7-20CAD886BD27}" type="presOf" srcId="{3E021DD5-1605-4354-B4EC-4D8903F1A86C}" destId="{8DDC558D-C106-435F-B448-CE6016947875}" srcOrd="0" destOrd="0" presId="urn:microsoft.com/office/officeart/2005/8/layout/equation1"/>
    <dgm:cxn modelId="{A89D7BCE-1588-44C0-8055-A1F6CEA35474}" type="presOf" srcId="{0D3325B0-EFE7-4EDC-B236-2A6C5F8A4CC7}" destId="{47DA5C43-87F9-4041-B571-96E4641A628F}" srcOrd="0" destOrd="0" presId="urn:microsoft.com/office/officeart/2005/8/layout/equation1"/>
    <dgm:cxn modelId="{BF3EC7F0-ED83-4D30-9368-78D989F70BB3}" srcId="{3E021DD5-1605-4354-B4EC-4D8903F1A86C}" destId="{0D3325B0-EFE7-4EDC-B236-2A6C5F8A4CC7}" srcOrd="0" destOrd="0" parTransId="{C117579F-1BD2-4347-ACEC-B02F1A1287B6}" sibTransId="{2E3E11CF-1CA8-4759-B1C9-7AE67856EA0D}"/>
    <dgm:cxn modelId="{D08F6B6E-BA88-44D9-A4AE-8A0FCDEA9993}" type="presParOf" srcId="{8DDC558D-C106-435F-B448-CE6016947875}" destId="{47DA5C43-87F9-4041-B571-96E4641A628F}" srcOrd="0" destOrd="0" presId="urn:microsoft.com/office/officeart/2005/8/layout/equation1"/>
    <dgm:cxn modelId="{C32D6D9D-E170-4812-A947-F7F178E4B83D}" type="presParOf" srcId="{8DDC558D-C106-435F-B448-CE6016947875}" destId="{D0F45B20-57AD-4D8B-8D76-257FE27E0968}" srcOrd="1" destOrd="0" presId="urn:microsoft.com/office/officeart/2005/8/layout/equation1"/>
    <dgm:cxn modelId="{E22FBDA2-8809-4577-946D-5885063AB0C2}" type="presParOf" srcId="{8DDC558D-C106-435F-B448-CE6016947875}" destId="{7183D05E-D7B3-4E6A-88EF-AFDFBE4C93A9}" srcOrd="2" destOrd="0" presId="urn:microsoft.com/office/officeart/2005/8/layout/equation1"/>
    <dgm:cxn modelId="{BC145554-97CA-452F-B94B-E32EC950ECE6}" type="presParOf" srcId="{8DDC558D-C106-435F-B448-CE6016947875}" destId="{75863D13-53DD-4A6F-977C-4DC7F6A3C517}" srcOrd="3" destOrd="0" presId="urn:microsoft.com/office/officeart/2005/8/layout/equation1"/>
    <dgm:cxn modelId="{1E66FB65-210A-4227-8651-E99674F95A8D}" type="presParOf" srcId="{8DDC558D-C106-435F-B448-CE6016947875}" destId="{26F00F57-DBE0-4803-B685-582CE0BF695F}" srcOrd="4" destOrd="0" presId="urn:microsoft.com/office/officeart/2005/8/layout/equation1"/>
    <dgm:cxn modelId="{B4782FA6-7528-4CCF-A566-35D6951453F2}" type="presParOf" srcId="{8DDC558D-C106-435F-B448-CE6016947875}" destId="{34364FB8-E176-4299-8ABC-04F6C9237ADF}" srcOrd="5" destOrd="0" presId="urn:microsoft.com/office/officeart/2005/8/layout/equation1"/>
    <dgm:cxn modelId="{E36937AB-C667-42DA-913A-AF5F532BDBAB}" type="presParOf" srcId="{8DDC558D-C106-435F-B448-CE6016947875}" destId="{C9F59194-2611-4388-8F26-924DFEC37142}" srcOrd="6" destOrd="0" presId="urn:microsoft.com/office/officeart/2005/8/layout/equation1"/>
    <dgm:cxn modelId="{3E672397-5722-4952-BAC9-8090F1A4EB2F}" type="presParOf" srcId="{8DDC558D-C106-435F-B448-CE6016947875}" destId="{A5B5E0E8-4600-4030-B774-4BB51C108E56}" srcOrd="7" destOrd="0" presId="urn:microsoft.com/office/officeart/2005/8/layout/equation1"/>
    <dgm:cxn modelId="{39EA5667-A2B6-48D2-B30F-A7AB71740240}" type="presParOf" srcId="{8DDC558D-C106-435F-B448-CE6016947875}" destId="{3FABF8A8-C6A0-410D-8A6E-73B2D081BDF5}" srcOrd="8" destOrd="0" presId="urn:microsoft.com/office/officeart/2005/8/layout/equation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886F09F-E9F3-4931-BD8D-44D6AD6BACCF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453D3F-B226-4DAF-8818-CDB620369204}">
      <dgm:prSet phldrT="[Текст]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b="1" dirty="0" smtClean="0">
              <a:solidFill>
                <a:schemeClr val="accent4">
                  <a:lumMod val="75000"/>
                </a:schemeClr>
              </a:solidFill>
            </a:rPr>
            <a:t>Неналоговые  доходы  </a:t>
          </a:r>
          <a:r>
            <a:rPr lang="ru-RU" b="1" dirty="0" smtClean="0">
              <a:solidFill>
                <a:srgbClr val="C00000"/>
              </a:solidFill>
            </a:rPr>
            <a:t>(88,9) </a:t>
          </a:r>
          <a:r>
            <a:rPr lang="ru-RU" b="1" dirty="0" smtClean="0">
              <a:solidFill>
                <a:schemeClr val="accent4">
                  <a:lumMod val="75000"/>
                </a:schemeClr>
              </a:solidFill>
            </a:rPr>
            <a:t>-0,9%</a:t>
          </a:r>
          <a:endParaRPr lang="ru-RU" b="1" dirty="0">
            <a:solidFill>
              <a:schemeClr val="accent4">
                <a:lumMod val="75000"/>
              </a:schemeClr>
            </a:solidFill>
          </a:endParaRPr>
        </a:p>
      </dgm:t>
    </dgm:pt>
    <dgm:pt modelId="{780B8710-6E1D-4037-988E-64B13601CCA0}" type="parTrans" cxnId="{10422088-69C3-423F-972B-F5AC288D11CC}">
      <dgm:prSet/>
      <dgm:spPr/>
      <dgm:t>
        <a:bodyPr/>
        <a:lstStyle/>
        <a:p>
          <a:endParaRPr lang="ru-RU"/>
        </a:p>
      </dgm:t>
    </dgm:pt>
    <dgm:pt modelId="{AD2E6355-7A31-498A-B94B-1E1324600AA3}" type="sibTrans" cxnId="{10422088-69C3-423F-972B-F5AC288D11CC}">
      <dgm:prSet/>
      <dgm:spPr/>
      <dgm:t>
        <a:bodyPr/>
        <a:lstStyle/>
        <a:p>
          <a:endParaRPr lang="ru-RU"/>
        </a:p>
      </dgm:t>
    </dgm:pt>
    <dgm:pt modelId="{1FEC1FDB-0CAA-43E0-8843-163FFA289F22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Налоговые доходы   </a:t>
          </a:r>
          <a:r>
            <a:rPr lang="ru-RU" sz="2400" b="1" dirty="0" smtClean="0">
              <a:solidFill>
                <a:srgbClr val="C00000"/>
              </a:solidFill>
            </a:rPr>
            <a:t>(8374,1)</a:t>
          </a:r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  - 82,8%</a:t>
          </a:r>
          <a:endParaRPr lang="ru-RU" sz="2400" b="1" dirty="0">
            <a:solidFill>
              <a:schemeClr val="accent4">
                <a:lumMod val="75000"/>
              </a:schemeClr>
            </a:solidFill>
          </a:endParaRPr>
        </a:p>
      </dgm:t>
    </dgm:pt>
    <dgm:pt modelId="{6304057B-E15D-45A2-A38D-2107FFEED5A9}" type="parTrans" cxnId="{D96175CB-AACD-4DFE-8100-C92025251572}">
      <dgm:prSet/>
      <dgm:spPr/>
      <dgm:t>
        <a:bodyPr/>
        <a:lstStyle/>
        <a:p>
          <a:endParaRPr lang="ru-RU"/>
        </a:p>
      </dgm:t>
    </dgm:pt>
    <dgm:pt modelId="{225DAED3-9000-42D4-876F-64C357D28665}" type="sibTrans" cxnId="{D96175CB-AACD-4DFE-8100-C92025251572}">
      <dgm:prSet/>
      <dgm:spPr/>
      <dgm:t>
        <a:bodyPr/>
        <a:lstStyle/>
        <a:p>
          <a:endParaRPr lang="ru-RU"/>
        </a:p>
      </dgm:t>
    </dgm:pt>
    <dgm:pt modelId="{DE08F056-DA5D-42F7-BE2B-271D39B6CBE2}">
      <dgm:prSet phldrT="[Текст]" custT="1">
        <dgm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Целевые  средства </a:t>
          </a:r>
          <a:r>
            <a:rPr lang="ru-RU" sz="2400" b="1" dirty="0" smtClean="0">
              <a:solidFill>
                <a:srgbClr val="C00000"/>
              </a:solidFill>
            </a:rPr>
            <a:t>(1647,5)</a:t>
          </a:r>
          <a:r>
            <a:rPr lang="ru-RU" sz="2400" b="1" dirty="0" smtClean="0">
              <a:solidFill>
                <a:schemeClr val="accent4">
                  <a:lumMod val="75000"/>
                </a:schemeClr>
              </a:solidFill>
            </a:rPr>
            <a:t> -16,3%</a:t>
          </a:r>
          <a:endParaRPr lang="ru-RU" sz="2400" b="1" dirty="0">
            <a:solidFill>
              <a:schemeClr val="accent4">
                <a:lumMod val="75000"/>
              </a:schemeClr>
            </a:solidFill>
          </a:endParaRPr>
        </a:p>
      </dgm:t>
    </dgm:pt>
    <dgm:pt modelId="{3035AC85-15E6-4144-B706-6DC826716971}" type="parTrans" cxnId="{A45D5B24-72DE-4FBC-B653-8FEDF3260224}">
      <dgm:prSet/>
      <dgm:spPr/>
      <dgm:t>
        <a:bodyPr/>
        <a:lstStyle/>
        <a:p>
          <a:endParaRPr lang="ru-RU"/>
        </a:p>
      </dgm:t>
    </dgm:pt>
    <dgm:pt modelId="{83DA8F56-1780-4182-AC51-3A6E24442E13}" type="sibTrans" cxnId="{A45D5B24-72DE-4FBC-B653-8FEDF3260224}">
      <dgm:prSet/>
      <dgm:spPr/>
      <dgm:t>
        <a:bodyPr/>
        <a:lstStyle/>
        <a:p>
          <a:endParaRPr lang="ru-RU"/>
        </a:p>
      </dgm:t>
    </dgm:pt>
    <dgm:pt modelId="{B9FA6672-4924-41AD-BA64-B9B043BD5521}">
      <dgm:prSet phldrT="[Текст]" custT="1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2400" b="1" dirty="0" smtClean="0">
              <a:solidFill>
                <a:schemeClr val="accent3">
                  <a:lumMod val="75000"/>
                </a:schemeClr>
              </a:solidFill>
            </a:rPr>
            <a:t>ДОХОДЫ  </a:t>
          </a:r>
          <a:r>
            <a:rPr lang="ru-RU" sz="2000" b="1" dirty="0" smtClean="0"/>
            <a:t> </a:t>
          </a:r>
          <a:r>
            <a:rPr lang="ru-RU" sz="2000" b="1" dirty="0" smtClean="0">
              <a:solidFill>
                <a:srgbClr val="C00000"/>
              </a:solidFill>
            </a:rPr>
            <a:t>(10110,4)</a:t>
          </a:r>
        </a:p>
      </dgm:t>
    </dgm:pt>
    <dgm:pt modelId="{2F1A4EDA-FD15-4C47-9C97-9744BB458CB2}" type="parTrans" cxnId="{364510AC-B937-43AB-9299-35B883C460E8}">
      <dgm:prSet/>
      <dgm:spPr/>
      <dgm:t>
        <a:bodyPr/>
        <a:lstStyle/>
        <a:p>
          <a:endParaRPr lang="ru-RU"/>
        </a:p>
      </dgm:t>
    </dgm:pt>
    <dgm:pt modelId="{B8B2D0A2-FC41-4953-9276-5F44B7DF6D14}" type="sibTrans" cxnId="{364510AC-B937-43AB-9299-35B883C460E8}">
      <dgm:prSet/>
      <dgm:spPr/>
      <dgm:t>
        <a:bodyPr/>
        <a:lstStyle/>
        <a:p>
          <a:endParaRPr lang="ru-RU"/>
        </a:p>
      </dgm:t>
    </dgm:pt>
    <dgm:pt modelId="{7AF3AD77-2099-4356-A97E-0844075A0CC2}" type="pres">
      <dgm:prSet presAssocID="{1886F09F-E9F3-4931-BD8D-44D6AD6BACCF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866B9FD-F4D9-43B0-808D-AB0E135DB460}" type="pres">
      <dgm:prSet presAssocID="{1886F09F-E9F3-4931-BD8D-44D6AD6BACCF}" presName="ellipse" presStyleLbl="trBgShp" presStyleIdx="0" presStyleCnt="1" custScaleX="205792" custLinFactNeighborX="310" custLinFactNeighborY="-1930"/>
      <dgm:spPr/>
    </dgm:pt>
    <dgm:pt modelId="{09E476AB-B1B3-46D7-8CC1-C02E6F5FFC4B}" type="pres">
      <dgm:prSet presAssocID="{1886F09F-E9F3-4931-BD8D-44D6AD6BACCF}" presName="arrow1" presStyleLbl="fgShp" presStyleIdx="0" presStyleCnt="1"/>
      <dgm:spPr/>
    </dgm:pt>
    <dgm:pt modelId="{E0E84E13-9F21-4ACE-8F4C-697F18B0CBAA}" type="pres">
      <dgm:prSet presAssocID="{1886F09F-E9F3-4931-BD8D-44D6AD6BACCF}" presName="rectangle" presStyleLbl="revTx" presStyleIdx="0" presStyleCnt="1" custScaleX="104422" custScaleY="772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441E8C-3E65-4214-B490-36C6FBBF4F16}" type="pres">
      <dgm:prSet presAssocID="{1FEC1FDB-0CAA-43E0-8843-163FFA289F22}" presName="item1" presStyleLbl="node1" presStyleIdx="0" presStyleCnt="3" custScaleX="174972" custScaleY="168391" custLinFactX="19881" custLinFactNeighborX="100000" custLinFactNeighborY="-788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804594-01AE-489B-A4AD-55AE6DD71D2B}" type="pres">
      <dgm:prSet presAssocID="{DE08F056-DA5D-42F7-BE2B-271D39B6CBE2}" presName="item2" presStyleLbl="node1" presStyleIdx="1" presStyleCnt="3" custScaleX="242718" custScaleY="260649" custLinFactNeighborX="21821" custLinFactNeighborY="33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E863BAF-748E-4B39-A1F6-5010B9841BC0}" type="pres">
      <dgm:prSet presAssocID="{B9FA6672-4924-41AD-BA64-B9B043BD5521}" presName="item3" presStyleLbl="node1" presStyleIdx="2" presStyleCnt="3" custScaleX="124908" custScaleY="130620" custLinFactY="12444" custLinFactNeighborX="-37562" custLinFactNeighborY="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91AF1A-F1C2-47AD-97DE-DD02767ADECC}" type="pres">
      <dgm:prSet presAssocID="{1886F09F-E9F3-4931-BD8D-44D6AD6BACCF}" presName="funnel" presStyleLbl="trAlignAcc1" presStyleIdx="0" presStyleCnt="1" custScaleX="196375" custLinFactNeighborX="77" custLinFactNeighborY="-164"/>
      <dgm:spPr/>
    </dgm:pt>
  </dgm:ptLst>
  <dgm:cxnLst>
    <dgm:cxn modelId="{659F17BF-92C0-41AA-A0D3-EE3FCD5ABC2B}" type="presOf" srcId="{B9FA6672-4924-41AD-BA64-B9B043BD5521}" destId="{E0E84E13-9F21-4ACE-8F4C-697F18B0CBAA}" srcOrd="0" destOrd="0" presId="urn:microsoft.com/office/officeart/2005/8/layout/funnel1"/>
    <dgm:cxn modelId="{75B4B473-54B9-4FCB-B14B-FA5760EA54C2}" type="presOf" srcId="{DE08F056-DA5D-42F7-BE2B-271D39B6CBE2}" destId="{92441E8C-3E65-4214-B490-36C6FBBF4F16}" srcOrd="0" destOrd="0" presId="urn:microsoft.com/office/officeart/2005/8/layout/funnel1"/>
    <dgm:cxn modelId="{A45D5B24-72DE-4FBC-B653-8FEDF3260224}" srcId="{1886F09F-E9F3-4931-BD8D-44D6AD6BACCF}" destId="{DE08F056-DA5D-42F7-BE2B-271D39B6CBE2}" srcOrd="2" destOrd="0" parTransId="{3035AC85-15E6-4144-B706-6DC826716971}" sibTransId="{83DA8F56-1780-4182-AC51-3A6E24442E13}"/>
    <dgm:cxn modelId="{747C9D92-6428-484D-940F-78D3EAD3BA8D}" type="presOf" srcId="{1886F09F-E9F3-4931-BD8D-44D6AD6BACCF}" destId="{7AF3AD77-2099-4356-A97E-0844075A0CC2}" srcOrd="0" destOrd="0" presId="urn:microsoft.com/office/officeart/2005/8/layout/funnel1"/>
    <dgm:cxn modelId="{98758C8F-DC44-4AE8-8DC6-A00311ED96FC}" type="presOf" srcId="{1FEC1FDB-0CAA-43E0-8843-163FFA289F22}" destId="{0B804594-01AE-489B-A4AD-55AE6DD71D2B}" srcOrd="0" destOrd="0" presId="urn:microsoft.com/office/officeart/2005/8/layout/funnel1"/>
    <dgm:cxn modelId="{10422088-69C3-423F-972B-F5AC288D11CC}" srcId="{1886F09F-E9F3-4931-BD8D-44D6AD6BACCF}" destId="{AC453D3F-B226-4DAF-8818-CDB620369204}" srcOrd="0" destOrd="0" parTransId="{780B8710-6E1D-4037-988E-64B13601CCA0}" sibTransId="{AD2E6355-7A31-498A-B94B-1E1324600AA3}"/>
    <dgm:cxn modelId="{D96175CB-AACD-4DFE-8100-C92025251572}" srcId="{1886F09F-E9F3-4931-BD8D-44D6AD6BACCF}" destId="{1FEC1FDB-0CAA-43E0-8843-163FFA289F22}" srcOrd="1" destOrd="0" parTransId="{6304057B-E15D-45A2-A38D-2107FFEED5A9}" sibTransId="{225DAED3-9000-42D4-876F-64C357D28665}"/>
    <dgm:cxn modelId="{080DA3FF-F442-4DE8-B43D-1F7A8237EC0B}" type="presOf" srcId="{AC453D3F-B226-4DAF-8818-CDB620369204}" destId="{EE863BAF-748E-4B39-A1F6-5010B9841BC0}" srcOrd="0" destOrd="0" presId="urn:microsoft.com/office/officeart/2005/8/layout/funnel1"/>
    <dgm:cxn modelId="{364510AC-B937-43AB-9299-35B883C460E8}" srcId="{1886F09F-E9F3-4931-BD8D-44D6AD6BACCF}" destId="{B9FA6672-4924-41AD-BA64-B9B043BD5521}" srcOrd="3" destOrd="0" parTransId="{2F1A4EDA-FD15-4C47-9C97-9744BB458CB2}" sibTransId="{B8B2D0A2-FC41-4953-9276-5F44B7DF6D14}"/>
    <dgm:cxn modelId="{AA01BDB6-70FE-4E7A-8D81-81A4B2E316D4}" type="presParOf" srcId="{7AF3AD77-2099-4356-A97E-0844075A0CC2}" destId="{1866B9FD-F4D9-43B0-808D-AB0E135DB460}" srcOrd="0" destOrd="0" presId="urn:microsoft.com/office/officeart/2005/8/layout/funnel1"/>
    <dgm:cxn modelId="{2F93166D-0074-4811-A9E6-EC7E442AF13E}" type="presParOf" srcId="{7AF3AD77-2099-4356-A97E-0844075A0CC2}" destId="{09E476AB-B1B3-46D7-8CC1-C02E6F5FFC4B}" srcOrd="1" destOrd="0" presId="urn:microsoft.com/office/officeart/2005/8/layout/funnel1"/>
    <dgm:cxn modelId="{4D2EB826-96BC-43AF-8D76-DB6D1B6D8098}" type="presParOf" srcId="{7AF3AD77-2099-4356-A97E-0844075A0CC2}" destId="{E0E84E13-9F21-4ACE-8F4C-697F18B0CBAA}" srcOrd="2" destOrd="0" presId="urn:microsoft.com/office/officeart/2005/8/layout/funnel1"/>
    <dgm:cxn modelId="{DB4D282B-1027-4533-AB3C-C2186F72E44B}" type="presParOf" srcId="{7AF3AD77-2099-4356-A97E-0844075A0CC2}" destId="{92441E8C-3E65-4214-B490-36C6FBBF4F16}" srcOrd="3" destOrd="0" presId="urn:microsoft.com/office/officeart/2005/8/layout/funnel1"/>
    <dgm:cxn modelId="{5766ACA1-7409-42E2-92EB-D63C90E718F8}" type="presParOf" srcId="{7AF3AD77-2099-4356-A97E-0844075A0CC2}" destId="{0B804594-01AE-489B-A4AD-55AE6DD71D2B}" srcOrd="4" destOrd="0" presId="urn:microsoft.com/office/officeart/2005/8/layout/funnel1"/>
    <dgm:cxn modelId="{C835907D-6774-4840-A664-E2D0C29069BA}" type="presParOf" srcId="{7AF3AD77-2099-4356-A97E-0844075A0CC2}" destId="{EE863BAF-748E-4B39-A1F6-5010B9841BC0}" srcOrd="5" destOrd="0" presId="urn:microsoft.com/office/officeart/2005/8/layout/funnel1"/>
    <dgm:cxn modelId="{505C5B51-7BC7-4C8D-8C4A-2B5F8ABFD0D5}" type="presParOf" srcId="{7AF3AD77-2099-4356-A97E-0844075A0CC2}" destId="{AF91AF1A-F1C2-47AD-97DE-DD02767ADECC}" srcOrd="6" destOrd="0" presId="urn:microsoft.com/office/officeart/2005/8/layout/funnel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DA5C43-87F9-4041-B571-96E4641A628F}">
      <dsp:nvSpPr>
        <dsp:cNvPr id="0" name=""/>
        <dsp:cNvSpPr/>
      </dsp:nvSpPr>
      <dsp:spPr>
        <a:xfrm>
          <a:off x="72663" y="348601"/>
          <a:ext cx="1979622" cy="1979622"/>
        </a:xfrm>
        <a:prstGeom prst="ellipse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3">
                  <a:lumMod val="75000"/>
                </a:schemeClr>
              </a:solidFill>
            </a:rPr>
            <a:t>Доходы</a:t>
          </a:r>
          <a:r>
            <a:rPr lang="ru-RU" sz="2800" b="1" kern="1200" dirty="0" smtClean="0"/>
            <a:t> </a:t>
          </a:r>
          <a:r>
            <a:rPr lang="ru-RU" sz="2300" b="1" kern="1200" dirty="0" smtClean="0">
              <a:solidFill>
                <a:srgbClr val="FF0000"/>
              </a:solidFill>
            </a:rPr>
            <a:t>(</a:t>
          </a:r>
          <a:r>
            <a:rPr lang="en-US" sz="2300" b="1" kern="1200" dirty="0" smtClean="0">
              <a:solidFill>
                <a:srgbClr val="FF0000"/>
              </a:solidFill>
            </a:rPr>
            <a:t>9588,0</a:t>
          </a:r>
          <a:r>
            <a:rPr lang="ru-RU" sz="2300" b="1" kern="1200" dirty="0" smtClean="0">
              <a:solidFill>
                <a:srgbClr val="FF0000"/>
              </a:solidFill>
            </a:rPr>
            <a:t>)</a:t>
          </a:r>
          <a:endParaRPr lang="ru-RU" sz="2300" b="1" kern="1200" dirty="0">
            <a:solidFill>
              <a:srgbClr val="FF0000"/>
            </a:solidFill>
          </a:endParaRPr>
        </a:p>
      </dsp:txBody>
      <dsp:txXfrm>
        <a:off x="362572" y="638510"/>
        <a:ext cx="1399804" cy="1399804"/>
      </dsp:txXfrm>
    </dsp:sp>
    <dsp:sp modelId="{7183D05E-D7B3-4E6A-88EF-AFDFBE4C93A9}">
      <dsp:nvSpPr>
        <dsp:cNvPr id="0" name=""/>
        <dsp:cNvSpPr/>
      </dsp:nvSpPr>
      <dsp:spPr>
        <a:xfrm>
          <a:off x="2160240" y="1296140"/>
          <a:ext cx="1052227" cy="185006"/>
        </a:xfrm>
        <a:prstGeom prst="round1Rect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300" kern="1200" dirty="0"/>
        </a:p>
      </dsp:txBody>
      <dsp:txXfrm>
        <a:off x="2160240" y="1296140"/>
        <a:ext cx="1043196" cy="185006"/>
      </dsp:txXfrm>
    </dsp:sp>
    <dsp:sp modelId="{26F00F57-DBE0-4803-B685-582CE0BF695F}">
      <dsp:nvSpPr>
        <dsp:cNvPr id="0" name=""/>
        <dsp:cNvSpPr/>
      </dsp:nvSpPr>
      <dsp:spPr>
        <a:xfrm>
          <a:off x="3325357" y="421392"/>
          <a:ext cx="1979622" cy="1979622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accent4">
                  <a:lumMod val="60000"/>
                  <a:lumOff val="40000"/>
                </a:schemeClr>
              </a:solidFill>
            </a:rPr>
            <a:t>Расходы </a:t>
          </a:r>
          <a:r>
            <a:rPr lang="ru-RU" sz="2300" kern="1200" dirty="0" smtClean="0">
              <a:solidFill>
                <a:srgbClr val="FF0000"/>
              </a:solidFill>
            </a:rPr>
            <a:t>(</a:t>
          </a:r>
          <a:r>
            <a:rPr lang="en-US" sz="2300" kern="1200" dirty="0" smtClean="0">
              <a:solidFill>
                <a:srgbClr val="FF0000"/>
              </a:solidFill>
            </a:rPr>
            <a:t>9112,0</a:t>
          </a:r>
          <a:r>
            <a:rPr lang="ru-RU" sz="2300" kern="1200" dirty="0" smtClean="0">
              <a:solidFill>
                <a:srgbClr val="FF0000"/>
              </a:solidFill>
            </a:rPr>
            <a:t>)</a:t>
          </a:r>
          <a:endParaRPr lang="ru-RU" sz="2300" kern="1200" dirty="0">
            <a:solidFill>
              <a:srgbClr val="FF0000"/>
            </a:solidFill>
          </a:endParaRPr>
        </a:p>
      </dsp:txBody>
      <dsp:txXfrm>
        <a:off x="3615266" y="711301"/>
        <a:ext cx="1399804" cy="1399804"/>
      </dsp:txXfrm>
    </dsp:sp>
    <dsp:sp modelId="{C9F59194-2611-4388-8F26-924DFEC37142}">
      <dsp:nvSpPr>
        <dsp:cNvPr id="0" name=""/>
        <dsp:cNvSpPr/>
      </dsp:nvSpPr>
      <dsp:spPr>
        <a:xfrm>
          <a:off x="5495067" y="830065"/>
          <a:ext cx="1148180" cy="1148180"/>
        </a:xfrm>
        <a:prstGeom prst="mathEqual">
          <a:avLst/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tint val="6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133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800" kern="1200"/>
        </a:p>
      </dsp:txBody>
      <dsp:txXfrm>
        <a:off x="5647258" y="1066590"/>
        <a:ext cx="843798" cy="675130"/>
      </dsp:txXfrm>
    </dsp:sp>
    <dsp:sp modelId="{3FABF8A8-C6A0-410D-8A6E-73B2D081BDF5}">
      <dsp:nvSpPr>
        <dsp:cNvPr id="0" name=""/>
        <dsp:cNvSpPr/>
      </dsp:nvSpPr>
      <dsp:spPr>
        <a:xfrm>
          <a:off x="6768753" y="432042"/>
          <a:ext cx="1979622" cy="1979622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b="1" kern="1200" dirty="0" smtClean="0">
              <a:solidFill>
                <a:schemeClr val="accent6">
                  <a:lumMod val="75000"/>
                </a:schemeClr>
              </a:solidFill>
            </a:rPr>
            <a:t>Профицит </a:t>
          </a:r>
          <a:r>
            <a:rPr lang="ru-RU" sz="2300" kern="1200" dirty="0" smtClean="0">
              <a:solidFill>
                <a:srgbClr val="FF0000"/>
              </a:solidFill>
            </a:rPr>
            <a:t>(</a:t>
          </a:r>
          <a:r>
            <a:rPr lang="en-US" sz="2300" kern="1200" dirty="0" smtClean="0">
              <a:solidFill>
                <a:srgbClr val="FF0000"/>
              </a:solidFill>
            </a:rPr>
            <a:t>476,0</a:t>
          </a:r>
          <a:r>
            <a:rPr lang="ru-RU" sz="2300" kern="1200" dirty="0" smtClean="0">
              <a:solidFill>
                <a:srgbClr val="FF0000"/>
              </a:solidFill>
            </a:rPr>
            <a:t>)</a:t>
          </a:r>
          <a:endParaRPr lang="ru-RU" sz="2300" kern="1200" dirty="0">
            <a:solidFill>
              <a:srgbClr val="FF0000"/>
            </a:solidFill>
          </a:endParaRPr>
        </a:p>
      </dsp:txBody>
      <dsp:txXfrm>
        <a:off x="7058662" y="721951"/>
        <a:ext cx="1399804" cy="139980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66B9FD-F4D9-43B0-808D-AB0E135DB460}">
      <dsp:nvSpPr>
        <dsp:cNvPr id="0" name=""/>
        <dsp:cNvSpPr/>
      </dsp:nvSpPr>
      <dsp:spPr>
        <a:xfrm>
          <a:off x="154354" y="460640"/>
          <a:ext cx="7932838" cy="1338715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E476AB-B1B3-46D7-8CC1-C02E6F5FFC4B}">
      <dsp:nvSpPr>
        <dsp:cNvPr id="0" name=""/>
        <dsp:cNvSpPr/>
      </dsp:nvSpPr>
      <dsp:spPr>
        <a:xfrm>
          <a:off x="3741274" y="3764538"/>
          <a:ext cx="747051" cy="478112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0E84E13-9F21-4ACE-8F4C-697F18B0CBAA}">
      <dsp:nvSpPr>
        <dsp:cNvPr id="0" name=""/>
        <dsp:cNvSpPr/>
      </dsp:nvSpPr>
      <dsp:spPr>
        <a:xfrm>
          <a:off x="2242593" y="4249041"/>
          <a:ext cx="3744412" cy="692435"/>
        </a:xfrm>
        <a:prstGeom prst="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3">
                  <a:lumMod val="75000"/>
                </a:schemeClr>
              </a:solidFill>
            </a:rPr>
            <a:t>ДОХОДЫ  </a:t>
          </a:r>
          <a:r>
            <a:rPr lang="ru-RU" sz="2000" b="1" kern="1200" dirty="0" smtClean="0"/>
            <a:t> </a:t>
          </a:r>
          <a:r>
            <a:rPr lang="ru-RU" sz="2000" b="1" kern="1200" dirty="0" smtClean="0">
              <a:solidFill>
                <a:srgbClr val="C00000"/>
              </a:solidFill>
            </a:rPr>
            <a:t>(9588,0)</a:t>
          </a:r>
          <a:endParaRPr lang="ru-RU" sz="2000" b="1" kern="1200" dirty="0" smtClean="0">
            <a:solidFill>
              <a:srgbClr val="C00000"/>
            </a:solidFill>
          </a:endParaRPr>
        </a:p>
      </dsp:txBody>
      <dsp:txXfrm>
        <a:off x="2242593" y="4249041"/>
        <a:ext cx="3744412" cy="692435"/>
      </dsp:txXfrm>
    </dsp:sp>
    <dsp:sp modelId="{92441E8C-3E65-4214-B490-36C6FBBF4F16}">
      <dsp:nvSpPr>
        <dsp:cNvPr id="0" name=""/>
        <dsp:cNvSpPr/>
      </dsp:nvSpPr>
      <dsp:spPr>
        <a:xfrm>
          <a:off x="4690858" y="408498"/>
          <a:ext cx="2352834" cy="2264340"/>
        </a:xfrm>
        <a:prstGeom prst="ellipse">
          <a:avLst/>
        </a:prstGeom>
        <a:gradFill rotWithShape="1">
          <a:gsLst>
            <a:gs pos="0">
              <a:schemeClr val="accent2">
                <a:tint val="50000"/>
                <a:satMod val="300000"/>
              </a:schemeClr>
            </a:gs>
            <a:gs pos="35000">
              <a:schemeClr val="accent2">
                <a:tint val="37000"/>
                <a:satMod val="300000"/>
              </a:schemeClr>
            </a:gs>
            <a:gs pos="100000">
              <a:schemeClr val="accent2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2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Целевые  средства </a:t>
          </a:r>
          <a:r>
            <a:rPr lang="ru-RU" sz="2400" b="1" kern="1200" dirty="0" smtClean="0">
              <a:solidFill>
                <a:srgbClr val="C00000"/>
              </a:solidFill>
            </a:rPr>
            <a:t>(883,9)</a:t>
          </a: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 -9,2%</a:t>
          </a:r>
          <a:endParaRPr lang="ru-RU" sz="24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5035423" y="740103"/>
        <a:ext cx="1663704" cy="1601130"/>
      </dsp:txXfrm>
    </dsp:sp>
    <dsp:sp modelId="{0B804594-01AE-489B-A4AD-55AE6DD71D2B}">
      <dsp:nvSpPr>
        <dsp:cNvPr id="0" name=""/>
        <dsp:cNvSpPr/>
      </dsp:nvSpPr>
      <dsp:spPr>
        <a:xfrm>
          <a:off x="1954563" y="-115410"/>
          <a:ext cx="3263810" cy="3504926"/>
        </a:xfrm>
        <a:prstGeom prst="ellipse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Налоговые доходы   </a:t>
          </a:r>
          <a:r>
            <a:rPr lang="ru-RU" sz="2400" b="1" kern="1200" dirty="0" smtClean="0">
              <a:solidFill>
                <a:srgbClr val="C00000"/>
              </a:solidFill>
            </a:rPr>
            <a:t>(8662,7)</a:t>
          </a: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  </a:t>
          </a: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- </a:t>
          </a:r>
          <a:r>
            <a:rPr lang="ru-RU" sz="2400" b="1" kern="1200" dirty="0" smtClean="0">
              <a:solidFill>
                <a:schemeClr val="accent4">
                  <a:lumMod val="75000"/>
                </a:schemeClr>
              </a:solidFill>
            </a:rPr>
            <a:t>90,4%</a:t>
          </a:r>
          <a:endParaRPr lang="ru-RU" sz="24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2432537" y="397875"/>
        <a:ext cx="2307862" cy="2478356"/>
      </dsp:txXfrm>
    </dsp:sp>
    <dsp:sp modelId="{EE863BAF-748E-4B39-A1F6-5010B9841BC0}">
      <dsp:nvSpPr>
        <dsp:cNvPr id="0" name=""/>
        <dsp:cNvSpPr/>
      </dsp:nvSpPr>
      <dsp:spPr>
        <a:xfrm>
          <a:off x="3322710" y="1900804"/>
          <a:ext cx="1679628" cy="1756437"/>
        </a:xfrm>
        <a:prstGeom prst="ellipse">
          <a:avLst/>
        </a:prstGeom>
        <a:gradFill rotWithShape="1">
          <a:gsLst>
            <a:gs pos="0">
              <a:schemeClr val="accent4">
                <a:tint val="50000"/>
                <a:satMod val="300000"/>
              </a:schemeClr>
            </a:gs>
            <a:gs pos="35000">
              <a:schemeClr val="accent4">
                <a:tint val="37000"/>
                <a:satMod val="300000"/>
              </a:schemeClr>
            </a:gs>
            <a:gs pos="100000">
              <a:schemeClr val="accent4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>
              <a:solidFill>
                <a:schemeClr val="accent4">
                  <a:lumMod val="75000"/>
                </a:schemeClr>
              </a:solidFill>
            </a:rPr>
            <a:t>Неналоговые  доходы  </a:t>
          </a:r>
          <a:r>
            <a:rPr lang="ru-RU" sz="1500" b="1" kern="1200" dirty="0" smtClean="0">
              <a:solidFill>
                <a:srgbClr val="C00000"/>
              </a:solidFill>
            </a:rPr>
            <a:t>(41,4) </a:t>
          </a:r>
          <a:r>
            <a:rPr lang="ru-RU" sz="1500" b="1" kern="1200" dirty="0" smtClean="0">
              <a:solidFill>
                <a:schemeClr val="accent4">
                  <a:lumMod val="75000"/>
                </a:schemeClr>
              </a:solidFill>
            </a:rPr>
            <a:t>-0,4%</a:t>
          </a:r>
          <a:endParaRPr lang="ru-RU" sz="1500" b="1" kern="1200" dirty="0">
            <a:solidFill>
              <a:schemeClr val="accent4">
                <a:lumMod val="75000"/>
              </a:schemeClr>
            </a:solidFill>
          </a:endParaRPr>
        </a:p>
      </dsp:txBody>
      <dsp:txXfrm>
        <a:off x="3568686" y="2158028"/>
        <a:ext cx="1187676" cy="1241989"/>
      </dsp:txXfrm>
    </dsp:sp>
    <dsp:sp modelId="{AF91AF1A-F1C2-47AD-97DE-DD02767ADECC}">
      <dsp:nvSpPr>
        <dsp:cNvPr id="0" name=""/>
        <dsp:cNvSpPr/>
      </dsp:nvSpPr>
      <dsp:spPr>
        <a:xfrm>
          <a:off x="10359" y="316637"/>
          <a:ext cx="8215322" cy="3346789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CECAAD-E1CD-4CF8-83A5-9CE63E21D539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80F7E-6053-4EAD-B25E-2C2A1B18F0B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66260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80F7E-6053-4EAD-B25E-2C2A1B18F0B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780F7E-6053-4EAD-B25E-2C2A1B18F0B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609916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microsoft.com/office/2007/relationships/diagramDrawing" Target="../diagrams/drawing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88640"/>
            <a:ext cx="8568952" cy="2664296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Исполнение бюджета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Грушево-Дубовского сельского поселения за 201</a:t>
            </a:r>
            <a:r>
              <a:rPr lang="ru-RU" dirty="0">
                <a:solidFill>
                  <a:srgbClr val="FF0000"/>
                </a:solidFill>
              </a:rPr>
              <a:t>6</a:t>
            </a:r>
            <a:r>
              <a:rPr lang="ru-RU" dirty="0" smtClean="0">
                <a:solidFill>
                  <a:srgbClr val="FF0000"/>
                </a:solidFill>
              </a:rPr>
              <a:t> год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2636912"/>
            <a:ext cx="6192688" cy="396044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http://oblast45.ru/uploads/publications/1545/fed7c7418dd0f5b0d055843e437c01ec4c2b23a8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3" y="2636912"/>
            <a:ext cx="6192689" cy="4032447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771800" y="2132856"/>
            <a:ext cx="3312368" cy="2232248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СТРУКТУРА РАСХОДОВ БЮДЖЕТА (10342,6)</a:t>
            </a:r>
            <a:endParaRPr lang="ru-RU" sz="2800" dirty="0"/>
          </a:p>
        </p:txBody>
      </p:sp>
      <p:sp>
        <p:nvSpPr>
          <p:cNvPr id="4" name="Стрелка вверх 3"/>
          <p:cNvSpPr/>
          <p:nvPr/>
        </p:nvSpPr>
        <p:spPr>
          <a:xfrm rot="20704764">
            <a:off x="3178042" y="1238408"/>
            <a:ext cx="864096" cy="938375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верх 4"/>
          <p:cNvSpPr/>
          <p:nvPr/>
        </p:nvSpPr>
        <p:spPr>
          <a:xfrm rot="9555819">
            <a:off x="5020981" y="4261369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верх 5"/>
          <p:cNvSpPr/>
          <p:nvPr/>
        </p:nvSpPr>
        <p:spPr>
          <a:xfrm rot="6604972">
            <a:off x="6152852" y="3194411"/>
            <a:ext cx="864096" cy="108012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верх 6"/>
          <p:cNvSpPr/>
          <p:nvPr/>
        </p:nvSpPr>
        <p:spPr>
          <a:xfrm rot="988110">
            <a:off x="4687838" y="1174700"/>
            <a:ext cx="864096" cy="942273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верх 7"/>
          <p:cNvSpPr/>
          <p:nvPr/>
        </p:nvSpPr>
        <p:spPr>
          <a:xfrm rot="2731456">
            <a:off x="5869482" y="1802273"/>
            <a:ext cx="864096" cy="995770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верх 8"/>
          <p:cNvSpPr/>
          <p:nvPr/>
        </p:nvSpPr>
        <p:spPr>
          <a:xfrm rot="13132660">
            <a:off x="2946151" y="4256730"/>
            <a:ext cx="970010" cy="1080120"/>
          </a:xfrm>
          <a:prstGeom prst="upArrow">
            <a:avLst>
              <a:gd name="adj1" fmla="val 50000"/>
              <a:gd name="adj2" fmla="val 49457"/>
            </a:avLst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верх 9"/>
          <p:cNvSpPr/>
          <p:nvPr/>
        </p:nvSpPr>
        <p:spPr>
          <a:xfrm rot="16200000">
            <a:off x="1728321" y="2978574"/>
            <a:ext cx="1086899" cy="846842"/>
          </a:xfrm>
          <a:prstGeom prst="up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7-конечная звезда 10"/>
          <p:cNvSpPr/>
          <p:nvPr/>
        </p:nvSpPr>
        <p:spPr>
          <a:xfrm>
            <a:off x="4283968" y="-171400"/>
            <a:ext cx="1944216" cy="1528698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НАЦИОНАЛЬНАЯ ОБОРОНА(174,8)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2" name="7-конечная звезда 11"/>
          <p:cNvSpPr/>
          <p:nvPr/>
        </p:nvSpPr>
        <p:spPr>
          <a:xfrm>
            <a:off x="6876256" y="3356992"/>
            <a:ext cx="2267744" cy="1656184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НАЦИОНАЛЬ- НАЯ ЭКОНОМИКА (1478,8)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3" name="7-конечная звезда 12"/>
          <p:cNvSpPr/>
          <p:nvPr/>
        </p:nvSpPr>
        <p:spPr>
          <a:xfrm>
            <a:off x="6372200" y="836712"/>
            <a:ext cx="2160240" cy="1584176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50" dirty="0" smtClean="0">
                <a:solidFill>
                  <a:schemeClr val="tx1"/>
                </a:solidFill>
              </a:rPr>
              <a:t>НАЦИОНАЛЬНАЯ БЕЗОПАСНОСТЬ И ПРАВООХРАНИТЕЛЬНАЯ ДЕЯТЕЛЬНОСТЬ (126,5)</a:t>
            </a:r>
            <a:endParaRPr lang="ru-RU" sz="1050" dirty="0">
              <a:solidFill>
                <a:schemeClr val="tx1"/>
              </a:solidFill>
            </a:endParaRPr>
          </a:p>
        </p:txBody>
      </p:sp>
      <p:sp>
        <p:nvSpPr>
          <p:cNvPr id="14" name="7-конечная звезда 13"/>
          <p:cNvSpPr/>
          <p:nvPr/>
        </p:nvSpPr>
        <p:spPr>
          <a:xfrm>
            <a:off x="5004048" y="5085184"/>
            <a:ext cx="1872208" cy="1772816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solidFill>
                  <a:schemeClr val="tx1"/>
                </a:solidFill>
              </a:rPr>
              <a:t>ЖИЛИЩНО-КОММУНАЛЬНОЕ ХОЗЯЙСТВО (683,5)</a:t>
            </a:r>
            <a:endParaRPr lang="ru-RU" sz="1200" dirty="0">
              <a:solidFill>
                <a:schemeClr val="tx1"/>
              </a:solidFill>
            </a:endParaRPr>
          </a:p>
        </p:txBody>
      </p:sp>
      <p:sp>
        <p:nvSpPr>
          <p:cNvPr id="15" name="7-конечная звезда 14"/>
          <p:cNvSpPr/>
          <p:nvPr/>
        </p:nvSpPr>
        <p:spPr>
          <a:xfrm rot="259623">
            <a:off x="1546261" y="5194939"/>
            <a:ext cx="1873543" cy="1460231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КУЛЬТУРА(3228,9)</a:t>
            </a:r>
            <a:endParaRPr lang="ru-RU" sz="1600" dirty="0">
              <a:solidFill>
                <a:schemeClr val="tx1"/>
              </a:solidFill>
            </a:endParaRPr>
          </a:p>
        </p:txBody>
      </p:sp>
      <p:sp>
        <p:nvSpPr>
          <p:cNvPr id="16" name="7-конечная звезда 15"/>
          <p:cNvSpPr/>
          <p:nvPr/>
        </p:nvSpPr>
        <p:spPr>
          <a:xfrm>
            <a:off x="0" y="2428868"/>
            <a:ext cx="1928794" cy="1785950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СОЦИАЛЬНАЯ ПОЛИТИКА (54,5)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8" name="7-конечная звезда 17"/>
          <p:cNvSpPr/>
          <p:nvPr/>
        </p:nvSpPr>
        <p:spPr>
          <a:xfrm>
            <a:off x="1979712" y="0"/>
            <a:ext cx="1944216" cy="1412776"/>
          </a:xfrm>
          <a:prstGeom prst="star7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ОБЩЕГОСУДАРСТВЕННЫЕ ВОПРОСЫ (4595,6)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9" name="Горизонтальный свиток 18"/>
          <p:cNvSpPr/>
          <p:nvPr/>
        </p:nvSpPr>
        <p:spPr>
          <a:xfrm>
            <a:off x="7668344" y="33265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Блок-схема: несколько документов 2"/>
          <p:cNvSpPr/>
          <p:nvPr/>
        </p:nvSpPr>
        <p:spPr>
          <a:xfrm>
            <a:off x="251520" y="0"/>
            <a:ext cx="8640960" cy="3068960"/>
          </a:xfrm>
          <a:prstGeom prst="flowChartMultidocumen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>
                <a:solidFill>
                  <a:srgbClr val="002060"/>
                </a:solidFill>
              </a:rPr>
              <a:t>Структура расходов на социально-культурную сферу</a:t>
            </a:r>
            <a:endParaRPr lang="ru-RU" sz="4800" b="1" dirty="0">
              <a:solidFill>
                <a:srgbClr val="002060"/>
              </a:solidFill>
            </a:endParaRPr>
          </a:p>
        </p:txBody>
      </p:sp>
      <p:sp>
        <p:nvSpPr>
          <p:cNvPr id="6" name="Цилиндр 5"/>
          <p:cNvSpPr/>
          <p:nvPr/>
        </p:nvSpPr>
        <p:spPr>
          <a:xfrm>
            <a:off x="4572000" y="5661248"/>
            <a:ext cx="3168352" cy="864096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Социальная политика   </a:t>
            </a:r>
            <a:r>
              <a:rPr lang="ru-RU" sz="2400" b="1" dirty="0" smtClean="0">
                <a:solidFill>
                  <a:srgbClr val="FF0000"/>
                </a:solidFill>
              </a:rPr>
              <a:t>(54,5) – </a:t>
            </a:r>
            <a:r>
              <a:rPr lang="ru-RU" sz="24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1,7%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Цилиндр 6"/>
          <p:cNvSpPr/>
          <p:nvPr/>
        </p:nvSpPr>
        <p:spPr>
          <a:xfrm>
            <a:off x="899592" y="3068960"/>
            <a:ext cx="3168352" cy="3528392"/>
          </a:xfrm>
          <a:prstGeom prst="can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4800" b="1" dirty="0" smtClean="0"/>
              <a:t>Культура </a:t>
            </a:r>
            <a:r>
              <a:rPr lang="ru-RU" sz="4800" b="1" dirty="0" smtClean="0">
                <a:solidFill>
                  <a:srgbClr val="FF0000"/>
                </a:solidFill>
              </a:rPr>
              <a:t>(3228,9) – </a:t>
            </a:r>
            <a:r>
              <a:rPr lang="ru-RU" sz="48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98,3%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8" name="Горизонтальный свиток 7"/>
          <p:cNvSpPr/>
          <p:nvPr/>
        </p:nvSpPr>
        <p:spPr>
          <a:xfrm>
            <a:off x="7668344" y="285293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03920804"/>
              </p:ext>
            </p:extLst>
          </p:nvPr>
        </p:nvGraphicFramePr>
        <p:xfrm>
          <a:off x="251520" y="1571611"/>
          <a:ext cx="8280920" cy="5267458"/>
        </p:xfrm>
        <a:graphic>
          <a:graphicData uri="http://schemas.openxmlformats.org/drawingml/2006/table">
            <a:tbl>
              <a:tblPr/>
              <a:tblGrid>
                <a:gridCol w="4842831"/>
                <a:gridCol w="1081611"/>
                <a:gridCol w="1252009"/>
                <a:gridCol w="1104469"/>
              </a:tblGrid>
              <a:tr h="5358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Наименование передаваемого полномочия</a:t>
                      </a: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2015 год тыс.руб.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2016 год      тыс. руб.</a:t>
                      </a:r>
                      <a:endParaRPr lang="ru-RU" sz="1400" dirty="0">
                        <a:solidFill>
                          <a:srgbClr val="FF00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>
                          <a:solidFill>
                            <a:srgbClr val="FF0000"/>
                          </a:solidFill>
                          <a:latin typeface="Calibri"/>
                          <a:ea typeface="Calibri"/>
                          <a:cs typeface="Times New Roman"/>
                        </a:rPr>
                        <a:t>Темп роста, %</a:t>
                      </a: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b="1" dirty="0">
                          <a:latin typeface="Calibri"/>
                          <a:ea typeface="Calibri"/>
                          <a:cs typeface="Times New Roman"/>
                        </a:rPr>
                        <a:t>Всего</a:t>
                      </a: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2814,2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/>
                        <a:t>1383,7</a:t>
                      </a:r>
                      <a:endParaRPr lang="ru-RU" sz="1400" b="1" dirty="0"/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b="1" dirty="0" smtClean="0">
                          <a:latin typeface="Calibri"/>
                          <a:ea typeface="Calibri"/>
                          <a:cs typeface="Times New Roman"/>
                        </a:rPr>
                        <a:t>-50,8</a:t>
                      </a:r>
                      <a:endParaRPr lang="ru-RU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79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Расходы в области культуры</a:t>
                      </a: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2631,4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1208,4</a:t>
                      </a:r>
                      <a:endParaRPr lang="ru-RU" sz="1400" b="0" dirty="0"/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-54,1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027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Расходы по содержанию и организации деятельности АСФ на территории поселения</a:t>
                      </a: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113,6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122,9</a:t>
                      </a:r>
                      <a:endParaRPr lang="ru-RU" sz="1400" b="0" dirty="0"/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+8,2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7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Расходы по организации исполнительно-распорядительных функций в области архитектуры и градостроительства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12,1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11,2</a:t>
                      </a:r>
                      <a:endParaRPr lang="ru-RU" sz="1400" b="0" dirty="0"/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-7,4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180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Расходы по организации исполнительно-распорядительных функций по обеспечению малоимущих граждан, проживающих в поселении и нуждающихся в улучшении жилищных условий, жилыми помещениями в соответствии с жилищным законодательством</a:t>
                      </a:r>
                      <a:endParaRPr lang="ru-RU" sz="14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44,5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19,1</a:t>
                      </a:r>
                      <a:endParaRPr lang="ru-RU" sz="1400" b="0" dirty="0"/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-57,1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7561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imes New Roman"/>
                        </a:rPr>
                        <a:t>Расходы по организации исполнительно-распорядительных функций в сфере </a:t>
                      </a:r>
                      <a:r>
                        <a:rPr lang="ru-RU" sz="1400" dirty="0" err="1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imes New Roman"/>
                        </a:rPr>
                        <a:t>жилищно</a:t>
                      </a:r>
                      <a:r>
                        <a:rPr lang="ru-RU" sz="1400" dirty="0">
                          <a:solidFill>
                            <a:srgbClr val="0D0D0D"/>
                          </a:solidFill>
                          <a:latin typeface="Calibri"/>
                          <a:ea typeface="Calibri"/>
                          <a:cs typeface="Times New Roman"/>
                        </a:rPr>
                        <a:t> - коммунального хозяйства и оплате его услуг, уполномоченного производить расчет адресной социальной выплаты и устанавливать наличие оснований на ее получение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8,7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9,3</a:t>
                      </a:r>
                      <a:endParaRPr lang="ru-RU" sz="1400" b="0" dirty="0"/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+6,9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13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>
                          <a:latin typeface="Calibri"/>
                          <a:ea typeface="Calibri"/>
                          <a:cs typeface="Times New Roman"/>
                        </a:rPr>
                        <a:t>Расходы в области муниципального жилищного контроля</a:t>
                      </a: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3,9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4,6</a:t>
                      </a:r>
                      <a:endParaRPr lang="ru-RU" sz="1400" b="0" dirty="0"/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+17,9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80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Расходы</a:t>
                      </a:r>
                      <a:r>
                        <a:rPr lang="ru-RU" sz="1400" baseline="0" dirty="0" smtClean="0">
                          <a:latin typeface="Calibri"/>
                          <a:ea typeface="Calibri"/>
                          <a:cs typeface="Times New Roman"/>
                        </a:rPr>
                        <a:t> по осуществлению внешнего муниципального финансового контроля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/>
                        <a:t>8,2</a:t>
                      </a:r>
                      <a:endParaRPr lang="ru-RU" sz="1400" b="0" dirty="0"/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8210550" algn="l"/>
                        </a:tabLst>
                      </a:pPr>
                      <a:r>
                        <a:rPr lang="ru-RU" sz="1400" dirty="0" smtClean="0"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1303" marR="413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Прямоугольник с двумя вырезанными противолежащими углами 3"/>
          <p:cNvSpPr/>
          <p:nvPr/>
        </p:nvSpPr>
        <p:spPr>
          <a:xfrm>
            <a:off x="251520" y="0"/>
            <a:ext cx="8280920" cy="1500174"/>
          </a:xfrm>
          <a:prstGeom prst="snip2Diag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4">
                    <a:lumMod val="75000"/>
                  </a:schemeClr>
                </a:solidFill>
              </a:rPr>
              <a:t>Объем межбюджетных трансфертов, перечисляемых из местного бюджета бюджету Белокалитвинского района на финансирование расходов, связанных с передачей осуществления части полномочий органов местного самоуправления Грушево-Дубовского сельского поселения органам местного самоуправления Белокалитвинского района   в 2015 - 2016 годах (тыс. рублей)</a:t>
            </a:r>
            <a:endParaRPr lang="ru-RU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giport.ru/img/news/2012/07/10/093204_4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3861048"/>
            <a:ext cx="7200800" cy="2016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Лента лицом вверх 4"/>
          <p:cNvSpPr/>
          <p:nvPr/>
        </p:nvSpPr>
        <p:spPr>
          <a:xfrm>
            <a:off x="179512" y="188640"/>
            <a:ext cx="8640960" cy="3672408"/>
          </a:xfrm>
          <a:prstGeom prst="ribbon2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</a:rPr>
              <a:t>Остатки на 01.01.2017г. - 732,4 тыс. руб. -   переходят            на 2017 год</a:t>
            </a:r>
            <a:endParaRPr lang="ru-RU" sz="4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86210"/>
          </a:xfrm>
        </p:spPr>
        <p:txBody>
          <a:bodyPr/>
          <a:lstStyle/>
          <a:p>
            <a:r>
              <a:rPr lang="ru-RU" b="1" i="1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ФАКТИЧЕСКОЕ ИСПОЛНЕНИЕ БЮДЖЕТА</a:t>
            </a:r>
            <a:endParaRPr lang="ru-RU" b="1" i="1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902782677"/>
              </p:ext>
            </p:extLst>
          </p:nvPr>
        </p:nvGraphicFramePr>
        <p:xfrm>
          <a:off x="179512" y="3645024"/>
          <a:ext cx="8784976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Рисунок 4" descr="http://5min.by/includes_c/timthumb.php?src=http://5min.by/images/6231.jpg&amp;h=320&amp;a=t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67744" y="1916832"/>
            <a:ext cx="4320481" cy="2028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Горизонтальный свиток 10"/>
          <p:cNvSpPr/>
          <p:nvPr/>
        </p:nvSpPr>
        <p:spPr>
          <a:xfrm>
            <a:off x="7668344" y="321297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Arial Black" pitchFamily="34" charset="0"/>
              </a:rPr>
              <a:t>ДОХОДНАЯ ЧАСТЬ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Arial Black" pitchFamily="34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391151285"/>
              </p:ext>
            </p:extLst>
          </p:nvPr>
        </p:nvGraphicFramePr>
        <p:xfrm>
          <a:off x="457200" y="1600200"/>
          <a:ext cx="8229600" cy="4781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Горизонтальный свиток 5"/>
          <p:cNvSpPr/>
          <p:nvPr/>
        </p:nvSpPr>
        <p:spPr>
          <a:xfrm>
            <a:off x="7668344" y="1484784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право 3"/>
          <p:cNvSpPr/>
          <p:nvPr/>
        </p:nvSpPr>
        <p:spPr>
          <a:xfrm>
            <a:off x="3923928" y="1124744"/>
            <a:ext cx="792088" cy="10801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6"/>
          <p:cNvSpPr/>
          <p:nvPr/>
        </p:nvSpPr>
        <p:spPr>
          <a:xfrm>
            <a:off x="2843808" y="3356992"/>
            <a:ext cx="792088" cy="10801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2123728" y="4653136"/>
            <a:ext cx="792088" cy="10801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право 8"/>
          <p:cNvSpPr/>
          <p:nvPr/>
        </p:nvSpPr>
        <p:spPr>
          <a:xfrm>
            <a:off x="4355976" y="0"/>
            <a:ext cx="792088" cy="10801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нутый угол 11"/>
          <p:cNvSpPr/>
          <p:nvPr/>
        </p:nvSpPr>
        <p:spPr>
          <a:xfrm>
            <a:off x="323528" y="1484784"/>
            <a:ext cx="1907704" cy="2924944"/>
          </a:xfrm>
          <a:prstGeom prst="foldedCorne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НАЛОГОВЫЕ ДОХОДЫ</a:t>
            </a:r>
            <a:endParaRPr lang="ru-RU" sz="2400" dirty="0"/>
          </a:p>
        </p:txBody>
      </p:sp>
      <p:sp>
        <p:nvSpPr>
          <p:cNvPr id="13" name="Облако 12"/>
          <p:cNvSpPr/>
          <p:nvPr/>
        </p:nvSpPr>
        <p:spPr>
          <a:xfrm>
            <a:off x="5111552" y="0"/>
            <a:ext cx="4032448" cy="1124744"/>
          </a:xfrm>
          <a:prstGeom prst="cloud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НДФЛ (налог на доходы физ.лиц) </a:t>
            </a:r>
            <a:r>
              <a:rPr lang="ru-RU" dirty="0" smtClean="0">
                <a:solidFill>
                  <a:srgbClr val="FF0000"/>
                </a:solidFill>
              </a:rPr>
              <a:t>(5783,8)  </a:t>
            </a:r>
            <a:r>
              <a:rPr lang="ru-RU" dirty="0" smtClean="0">
                <a:solidFill>
                  <a:schemeClr val="tx1"/>
                </a:solidFill>
              </a:rPr>
              <a:t>69,1%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5" name="Облако 14"/>
          <p:cNvSpPr/>
          <p:nvPr/>
        </p:nvSpPr>
        <p:spPr>
          <a:xfrm>
            <a:off x="4716016" y="908720"/>
            <a:ext cx="4032448" cy="1224136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Земельный налог </a:t>
            </a:r>
            <a:r>
              <a:rPr lang="ru-RU" dirty="0" smtClean="0">
                <a:solidFill>
                  <a:srgbClr val="FF0000"/>
                </a:solidFill>
              </a:rPr>
              <a:t>(1903,1) </a:t>
            </a:r>
            <a:r>
              <a:rPr lang="ru-RU" dirty="0" smtClean="0"/>
              <a:t>22,7%</a:t>
            </a:r>
            <a:endParaRPr lang="ru-RU" dirty="0"/>
          </a:p>
        </p:txBody>
      </p:sp>
      <p:sp>
        <p:nvSpPr>
          <p:cNvPr id="16" name="Облако 15"/>
          <p:cNvSpPr/>
          <p:nvPr/>
        </p:nvSpPr>
        <p:spPr>
          <a:xfrm>
            <a:off x="4355976" y="2060848"/>
            <a:ext cx="4032448" cy="129614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Единый с</a:t>
            </a:r>
            <a:r>
              <a:rPr lang="en-US" dirty="0" smtClean="0"/>
              <a:t>/</a:t>
            </a:r>
            <a:r>
              <a:rPr lang="ru-RU" dirty="0" smtClean="0"/>
              <a:t>х налог </a:t>
            </a:r>
            <a:r>
              <a:rPr lang="ru-RU" dirty="0" smtClean="0">
                <a:solidFill>
                  <a:srgbClr val="FF0000"/>
                </a:solidFill>
              </a:rPr>
              <a:t>(581,5) </a:t>
            </a:r>
            <a:r>
              <a:rPr lang="ru-RU" dirty="0" smtClean="0">
                <a:solidFill>
                  <a:schemeClr val="tx1"/>
                </a:solidFill>
              </a:rPr>
              <a:t>7,0%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17" name="Облако 16"/>
          <p:cNvSpPr/>
          <p:nvPr/>
        </p:nvSpPr>
        <p:spPr>
          <a:xfrm>
            <a:off x="3635896" y="3212976"/>
            <a:ext cx="4032448" cy="129614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Налог на имущество физ.лиц </a:t>
            </a:r>
            <a:r>
              <a:rPr lang="ru-RU" dirty="0" smtClean="0">
                <a:solidFill>
                  <a:srgbClr val="FF0000"/>
                </a:solidFill>
              </a:rPr>
              <a:t>(78,8) </a:t>
            </a:r>
            <a:r>
              <a:rPr lang="ru-RU" dirty="0" smtClean="0"/>
              <a:t>0,9%</a:t>
            </a:r>
            <a:endParaRPr lang="ru-RU" dirty="0"/>
          </a:p>
        </p:txBody>
      </p:sp>
      <p:sp>
        <p:nvSpPr>
          <p:cNvPr id="18" name="Облако 17"/>
          <p:cNvSpPr/>
          <p:nvPr/>
        </p:nvSpPr>
        <p:spPr>
          <a:xfrm>
            <a:off x="2843808" y="4437112"/>
            <a:ext cx="4032448" cy="1296144"/>
          </a:xfrm>
          <a:prstGeom prst="clou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Госпошлина </a:t>
            </a:r>
            <a:r>
              <a:rPr lang="ru-RU" dirty="0" smtClean="0">
                <a:solidFill>
                  <a:srgbClr val="FF0000"/>
                </a:solidFill>
              </a:rPr>
              <a:t>(26,9) </a:t>
            </a:r>
            <a:r>
              <a:rPr lang="ru-RU" dirty="0" smtClean="0"/>
              <a:t>0,3%</a:t>
            </a:r>
            <a:endParaRPr lang="ru-RU" dirty="0"/>
          </a:p>
        </p:txBody>
      </p:sp>
      <p:pic>
        <p:nvPicPr>
          <p:cNvPr id="20" name="Рисунок 19" descr="http://www.europafm.ro/&amp;files/charts/poze_stiri/money_bag-thumb-540-0-192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4437112"/>
            <a:ext cx="2195736" cy="2060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Стрелка вправо 20"/>
          <p:cNvSpPr/>
          <p:nvPr/>
        </p:nvSpPr>
        <p:spPr>
          <a:xfrm>
            <a:off x="3491880" y="2204864"/>
            <a:ext cx="792088" cy="1080120"/>
          </a:xfrm>
          <a:prstGeom prst="rightArrow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Горизонтальный свиток 21"/>
          <p:cNvSpPr/>
          <p:nvPr/>
        </p:nvSpPr>
        <p:spPr>
          <a:xfrm>
            <a:off x="7847856" y="3068960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нутый угол 1"/>
          <p:cNvSpPr/>
          <p:nvPr/>
        </p:nvSpPr>
        <p:spPr>
          <a:xfrm>
            <a:off x="179512" y="2060848"/>
            <a:ext cx="2160240" cy="2808312"/>
          </a:xfrm>
          <a:prstGeom prst="foldedCorner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НЕНАЛОГОВЫЕ ДОХОДЫ</a:t>
            </a:r>
            <a:endParaRPr lang="ru-RU" sz="2400" dirty="0"/>
          </a:p>
        </p:txBody>
      </p:sp>
      <p:sp>
        <p:nvSpPr>
          <p:cNvPr id="15" name="Стрелка вправо 14"/>
          <p:cNvSpPr/>
          <p:nvPr/>
        </p:nvSpPr>
        <p:spPr>
          <a:xfrm rot="1039626">
            <a:off x="2143104" y="3879635"/>
            <a:ext cx="792088" cy="108012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Облако 17"/>
          <p:cNvSpPr/>
          <p:nvPr/>
        </p:nvSpPr>
        <p:spPr>
          <a:xfrm>
            <a:off x="2987824" y="857232"/>
            <a:ext cx="4032448" cy="1707672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 от использования имущества (аренда земельных участков) </a:t>
            </a:r>
            <a:r>
              <a:rPr lang="ru-RU" dirty="0" smtClean="0">
                <a:solidFill>
                  <a:srgbClr val="FF0000"/>
                </a:solidFill>
              </a:rPr>
              <a:t>(43,0) </a:t>
            </a:r>
            <a:r>
              <a:rPr lang="ru-RU" dirty="0" smtClean="0">
                <a:solidFill>
                  <a:schemeClr val="bg1"/>
                </a:solidFill>
              </a:rPr>
              <a:t>48</a:t>
            </a:r>
            <a:r>
              <a:rPr lang="ru-RU" dirty="0" smtClean="0"/>
              <a:t>,4%</a:t>
            </a:r>
            <a:endParaRPr lang="ru-RU" dirty="0"/>
          </a:p>
        </p:txBody>
      </p:sp>
      <p:sp>
        <p:nvSpPr>
          <p:cNvPr id="23" name="Облако 22"/>
          <p:cNvSpPr/>
          <p:nvPr/>
        </p:nvSpPr>
        <p:spPr>
          <a:xfrm>
            <a:off x="2987824" y="4005064"/>
            <a:ext cx="4032448" cy="1224136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Штрафы </a:t>
            </a:r>
            <a:r>
              <a:rPr lang="ru-RU" dirty="0" smtClean="0">
                <a:solidFill>
                  <a:srgbClr val="FF0000"/>
                </a:solidFill>
              </a:rPr>
              <a:t>(25,5) </a:t>
            </a:r>
            <a:r>
              <a:rPr lang="ru-RU" dirty="0" smtClean="0">
                <a:solidFill>
                  <a:schemeClr val="bg1"/>
                </a:solidFill>
              </a:rPr>
              <a:t>28</a:t>
            </a:r>
            <a:r>
              <a:rPr lang="ru-RU" dirty="0" smtClean="0"/>
              <a:t>,7%</a:t>
            </a:r>
            <a:endParaRPr lang="ru-RU" dirty="0"/>
          </a:p>
        </p:txBody>
      </p:sp>
      <p:sp>
        <p:nvSpPr>
          <p:cNvPr id="25" name="Стрелка вправо 24"/>
          <p:cNvSpPr/>
          <p:nvPr/>
        </p:nvSpPr>
        <p:spPr>
          <a:xfrm rot="19715686">
            <a:off x="2203112" y="1612041"/>
            <a:ext cx="792088" cy="108012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6" name="Рисунок 25" descr="http://cdn.img.ria.ua/photos/ria/tmp_news_common/0/55/5534/5534m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13984" y="4801940"/>
            <a:ext cx="2430016" cy="2056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Горизонтальный свиток 26"/>
          <p:cNvSpPr/>
          <p:nvPr/>
        </p:nvSpPr>
        <p:spPr>
          <a:xfrm>
            <a:off x="7668344" y="33265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  <p:sp>
        <p:nvSpPr>
          <p:cNvPr id="9" name="Стрелка вправо 8"/>
          <p:cNvSpPr/>
          <p:nvPr/>
        </p:nvSpPr>
        <p:spPr>
          <a:xfrm>
            <a:off x="2285980" y="2808064"/>
            <a:ext cx="792088" cy="1080120"/>
          </a:xfrm>
          <a:prstGeom prst="rightArrow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лако 9"/>
          <p:cNvSpPr/>
          <p:nvPr/>
        </p:nvSpPr>
        <p:spPr>
          <a:xfrm>
            <a:off x="3071802" y="2714620"/>
            <a:ext cx="3961010" cy="1224136"/>
          </a:xfrm>
          <a:prstGeom prst="cloud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Доходы от компенсации затрат государства </a:t>
            </a:r>
            <a:r>
              <a:rPr lang="ru-RU" dirty="0" smtClean="0">
                <a:solidFill>
                  <a:srgbClr val="FF0000"/>
                </a:solidFill>
              </a:rPr>
              <a:t>(20,3) </a:t>
            </a:r>
            <a:r>
              <a:rPr lang="ru-RU" dirty="0" smtClean="0">
                <a:solidFill>
                  <a:schemeClr val="bg1"/>
                </a:solidFill>
              </a:rPr>
              <a:t>22</a:t>
            </a:r>
            <a:r>
              <a:rPr lang="ru-RU" dirty="0" smtClean="0"/>
              <a:t>,9%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r>
              <a:rPr lang="ru-RU" b="1" dirty="0" smtClean="0">
                <a:solidFill>
                  <a:schemeClr val="accent5">
                    <a:lumMod val="75000"/>
                  </a:schemeClr>
                </a:solidFill>
              </a:rPr>
              <a:t>ЦЕЛЕВЫЕ ПОСТУПЛЕНИЯ</a:t>
            </a:r>
            <a:endParaRPr lang="ru-RU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555776" y="1556792"/>
            <a:ext cx="4032448" cy="1728192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1. ФЕДЕРАЛЬНЫЕ СРЕДСТВА: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5" name="Стрелка вниз 4"/>
          <p:cNvSpPr/>
          <p:nvPr/>
        </p:nvSpPr>
        <p:spPr>
          <a:xfrm rot="991719">
            <a:off x="2778281" y="3353367"/>
            <a:ext cx="648072" cy="11521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20593861">
            <a:off x="5478007" y="3340254"/>
            <a:ext cx="648072" cy="11521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1259632" y="4653136"/>
            <a:ext cx="3312368" cy="1944216"/>
          </a:xfrm>
          <a:prstGeom prst="flowChartPunchedTap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осуществление первичного воинского учета </a:t>
            </a:r>
            <a:r>
              <a:rPr lang="ru-RU" dirty="0" smtClean="0">
                <a:solidFill>
                  <a:srgbClr val="FFFF00"/>
                </a:solidFill>
              </a:rPr>
              <a:t>(174,8)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2" name="Блок-схема: перфолента 11"/>
          <p:cNvSpPr/>
          <p:nvPr/>
        </p:nvSpPr>
        <p:spPr>
          <a:xfrm>
            <a:off x="5004048" y="4653136"/>
            <a:ext cx="3312368" cy="1944216"/>
          </a:xfrm>
          <a:prstGeom prst="flowChartPunchedTape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на составление протоколов об административных правонарушениях </a:t>
            </a:r>
            <a:r>
              <a:rPr lang="ru-RU" dirty="0" smtClean="0">
                <a:solidFill>
                  <a:srgbClr val="FFFF00"/>
                </a:solidFill>
              </a:rPr>
              <a:t>(0,2) 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20482" name="Picture 2" descr="http://www.wwww4.com/w1462/86768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2348880"/>
            <a:ext cx="1368152" cy="2164436"/>
          </a:xfrm>
          <a:prstGeom prst="rect">
            <a:avLst/>
          </a:prstGeom>
          <a:noFill/>
        </p:spPr>
      </p:pic>
      <p:pic>
        <p:nvPicPr>
          <p:cNvPr id="20484" name="Picture 4" descr="http://www.yaruga.belnet.ru/cgi-bin/picture/0203201282919-663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2924944"/>
            <a:ext cx="2478699" cy="1859024"/>
          </a:xfrm>
          <a:prstGeom prst="rect">
            <a:avLst/>
          </a:prstGeom>
          <a:noFill/>
        </p:spPr>
      </p:pic>
      <p:sp>
        <p:nvSpPr>
          <p:cNvPr id="15" name="Горизонтальный свиток 14"/>
          <p:cNvSpPr/>
          <p:nvPr/>
        </p:nvSpPr>
        <p:spPr>
          <a:xfrm>
            <a:off x="7596336" y="1484784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411760" y="260648"/>
            <a:ext cx="4032448" cy="172819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2.  ОБЛАСТНЫЕ СРЕДСТВА: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211960" y="2348880"/>
            <a:ext cx="648072" cy="11521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1115616" y="3284984"/>
            <a:ext cx="2808312" cy="1512168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содержание дорог (дорожный фонд) </a:t>
            </a:r>
            <a:r>
              <a:rPr lang="ru-RU" dirty="0" smtClean="0">
                <a:solidFill>
                  <a:srgbClr val="FF0000"/>
                </a:solidFill>
              </a:rPr>
              <a:t>(250,0)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9458" name="Picture 2" descr="http://tacina-adm.ru/files/images/2013/12/E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4967790"/>
            <a:ext cx="2520280" cy="1890210"/>
          </a:xfrm>
          <a:prstGeom prst="rect">
            <a:avLst/>
          </a:prstGeom>
          <a:noFill/>
        </p:spPr>
      </p:pic>
      <p:pic>
        <p:nvPicPr>
          <p:cNvPr id="19460" name="Picture 4" descr="http://img.rufox.ru/files/big2/5605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4941168"/>
            <a:ext cx="2678542" cy="1916832"/>
          </a:xfrm>
          <a:prstGeom prst="rect">
            <a:avLst/>
          </a:prstGeom>
          <a:noFill/>
        </p:spPr>
      </p:pic>
      <p:sp>
        <p:nvSpPr>
          <p:cNvPr id="11" name="Горизонтальный свиток 10"/>
          <p:cNvSpPr/>
          <p:nvPr/>
        </p:nvSpPr>
        <p:spPr>
          <a:xfrm>
            <a:off x="7668344" y="33265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5364088" y="3212976"/>
            <a:ext cx="2808312" cy="1512168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Заработная плата работникам культуры по Указам президента </a:t>
            </a:r>
            <a:r>
              <a:rPr lang="ru-RU" dirty="0" smtClean="0">
                <a:solidFill>
                  <a:srgbClr val="FF0000"/>
                </a:solidFill>
              </a:rPr>
              <a:t>(745,1)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2411760" y="260648"/>
            <a:ext cx="4032448" cy="1728192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3.  РАЙОННЫЕ СРЕДСТВА:</a:t>
            </a:r>
            <a:endParaRPr lang="ru-RU" sz="32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4103948" y="1683787"/>
            <a:ext cx="648072" cy="1152128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40578" y="3000372"/>
            <a:ext cx="2808312" cy="1714512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Устройство искусственной неровности и пешеходного перехода</a:t>
            </a:r>
            <a:endParaRPr lang="ru-RU" dirty="0"/>
          </a:p>
          <a:p>
            <a:pPr algn="ctr"/>
            <a:r>
              <a:rPr lang="ru-RU" dirty="0" smtClean="0">
                <a:solidFill>
                  <a:srgbClr val="FF0000"/>
                </a:solidFill>
              </a:rPr>
              <a:t>(143,9)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9460" name="Picture 4" descr="http://img.rufox.ru/files/big2/56059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5856" y="2835915"/>
            <a:ext cx="2678542" cy="1916832"/>
          </a:xfrm>
          <a:prstGeom prst="rect">
            <a:avLst/>
          </a:prstGeom>
          <a:noFill/>
        </p:spPr>
      </p:pic>
      <p:sp>
        <p:nvSpPr>
          <p:cNvPr id="11" name="Горизонтальный свиток 10"/>
          <p:cNvSpPr/>
          <p:nvPr/>
        </p:nvSpPr>
        <p:spPr>
          <a:xfrm>
            <a:off x="7668344" y="33265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  <p:sp>
        <p:nvSpPr>
          <p:cNvPr id="8" name="Блок-схема: перфолента 7"/>
          <p:cNvSpPr/>
          <p:nvPr/>
        </p:nvSpPr>
        <p:spPr>
          <a:xfrm>
            <a:off x="6264188" y="2955836"/>
            <a:ext cx="2808312" cy="1512168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Дорожные знаки и ограждения </a:t>
            </a:r>
            <a:r>
              <a:rPr lang="ru-RU" dirty="0" smtClean="0">
                <a:solidFill>
                  <a:srgbClr val="FF0000"/>
                </a:solidFill>
              </a:rPr>
              <a:t>(332,0)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0" name="Блок-схема: перфолента 9"/>
          <p:cNvSpPr/>
          <p:nvPr/>
        </p:nvSpPr>
        <p:spPr>
          <a:xfrm>
            <a:off x="3143240" y="4929198"/>
            <a:ext cx="3071834" cy="1922564"/>
          </a:xfrm>
          <a:prstGeom prst="flowChartPunchedTape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Премия муниципальному служащему  </a:t>
            </a:r>
            <a:r>
              <a:rPr lang="ru-RU" dirty="0" smtClean="0">
                <a:solidFill>
                  <a:srgbClr val="FF0000"/>
                </a:solidFill>
              </a:rPr>
              <a:t>(1,5)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0387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1588005337"/>
              </p:ext>
            </p:extLst>
          </p:nvPr>
        </p:nvGraphicFramePr>
        <p:xfrm>
          <a:off x="409824" y="1751608"/>
          <a:ext cx="8683376" cy="47949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1691680" y="548680"/>
            <a:ext cx="6480720" cy="115212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Динамика роста собственных доходов</a:t>
            </a:r>
            <a:endParaRPr lang="ru-RU" sz="3600" b="1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sp>
        <p:nvSpPr>
          <p:cNvPr id="5" name="Горизонтальный свиток 4"/>
          <p:cNvSpPr/>
          <p:nvPr/>
        </p:nvSpPr>
        <p:spPr>
          <a:xfrm>
            <a:off x="7668344" y="1772816"/>
            <a:ext cx="1296144" cy="576064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тыс.руб..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636</TotalTime>
  <Words>498</Words>
  <Application>Microsoft Office PowerPoint</Application>
  <PresentationFormat>Экран (4:3)</PresentationFormat>
  <Paragraphs>98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Исполнение бюджета  Грушево-Дубовского сельского поселения за 2016 год</vt:lpstr>
      <vt:lpstr>ФАКТИЧЕСКОЕ ИСПОЛНЕНИЕ БЮДЖЕТА</vt:lpstr>
      <vt:lpstr>ДОХОДНАЯ ЧАСТЬ</vt:lpstr>
      <vt:lpstr>Слайд 4</vt:lpstr>
      <vt:lpstr>Слайд 5</vt:lpstr>
      <vt:lpstr>ЦЕЛЕВЫЕ ПОСТУПЛЕНИЯ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Исполнение бюджета  Грушево-Дубовского сельского поселения за 2013 год</dc:title>
  <cp:lastModifiedBy>User</cp:lastModifiedBy>
  <cp:revision>71</cp:revision>
  <dcterms:modified xsi:type="dcterms:W3CDTF">2017-05-03T08:45:35Z</dcterms:modified>
</cp:coreProperties>
</file>