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380" r:id="rId9"/>
    <p:sldId id="381" r:id="rId10"/>
    <p:sldId id="268" r:id="rId11"/>
    <p:sldId id="350" r:id="rId12"/>
    <p:sldId id="355" r:id="rId13"/>
    <p:sldId id="356" r:id="rId14"/>
    <p:sldId id="358" r:id="rId15"/>
    <p:sldId id="369" r:id="rId16"/>
    <p:sldId id="370" r:id="rId17"/>
    <p:sldId id="371" r:id="rId18"/>
    <p:sldId id="372" r:id="rId19"/>
    <p:sldId id="376" r:id="rId20"/>
    <p:sldId id="382" r:id="rId21"/>
    <p:sldId id="378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248" y="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  <c:overlay val="1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cat>
            <c:strRef>
              <c:f>Лист1!$A$2:$A$4</c:f>
              <c:strCache>
                <c:ptCount val="3"/>
                <c:pt idx="0">
                  <c:v>2018 год - 30,0</c:v>
                </c:pt>
                <c:pt idx="1">
                  <c:v>2019 год - 30,0</c:v>
                </c:pt>
                <c:pt idx="2">
                  <c:v>2020 год - 30,0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D-4B30-85C9-C4DFFB1E9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9073536"/>
        <c:axId val="73863552"/>
        <c:axId val="0"/>
      </c:bar3DChart>
      <c:catAx>
        <c:axId val="6907353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73863552"/>
        <c:crosses val="autoZero"/>
        <c:auto val="1"/>
        <c:lblAlgn val="ctr"/>
        <c:lblOffset val="100"/>
        <c:noMultiLvlLbl val="1"/>
      </c:catAx>
      <c:valAx>
        <c:axId val="7386355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6907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313"/>
          <c:y val="0.14898461221759041"/>
          <c:w val="0.3140455186157286"/>
          <c:h val="0.17047522000926371"/>
        </c:manualLayout>
      </c:layout>
      <c:overlay val="1"/>
    </c:legend>
    <c:plotVisOnly val="1"/>
    <c:dispBlanksAs val="gap"/>
    <c:showDLblsOverMax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84609183050463E-2"/>
          <c:y val="2.6844443754615609E-2"/>
          <c:w val="0.90664274765930664"/>
          <c:h val="0.8553859620172922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1-1450-44F3-B125-2DC437B36A6A}"/>
              </c:ext>
            </c:extLst>
          </c:dPt>
          <c:dPt>
            <c:idx val="1"/>
            <c:invertIfNegative val="1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3-1450-44F3-B125-2DC437B36A6A}"/>
              </c:ext>
            </c:extLst>
          </c:dPt>
          <c:dPt>
            <c:idx val="2"/>
            <c:invertIfNegative val="1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5-1450-44F3-B125-2DC437B36A6A}"/>
              </c:ext>
            </c:extLst>
          </c:dPt>
          <c:dLbls>
            <c:dLbl>
              <c:idx val="0"/>
              <c:layout>
                <c:manualLayout>
                  <c:x val="-3.3100488834573935E-2"/>
                  <c:y val="0.1235044316166040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sz="1800" dirty="0" smtClean="0"/>
                      <a:t>2018   год 29,2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9.4363654775821371E-2"/>
                      <c:h val="0.25947158315088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50-44F3-B125-2DC437B36A6A}"/>
                </c:ext>
              </c:extLst>
            </c:dLbl>
            <c:dLbl>
              <c:idx val="1"/>
              <c:layout>
                <c:manualLayout>
                  <c:x val="-3.8357156481138341E-2"/>
                  <c:y val="0.1164871343656606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2019 год</a:t>
                    </a:r>
                    <a:r>
                      <a:rPr lang="ru-RU" baseline="0" dirty="0" smtClean="0"/>
                      <a:t> 29</a:t>
                    </a:r>
                    <a:r>
                      <a:rPr lang="ru-RU" dirty="0" smtClean="0"/>
                      <a:t>,9</a:t>
                    </a:r>
                    <a:endParaRPr lang="ru-RU" dirty="0" smtClean="0"/>
                  </a:p>
                  <a:p>
                    <a:pPr>
                      <a:defRPr/>
                    </a:pP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9.790677142067794E-2"/>
                      <c:h val="0.27878318518547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50-44F3-B125-2DC437B36A6A}"/>
                </c:ext>
              </c:extLst>
            </c:dLbl>
            <c:dLbl>
              <c:idx val="2"/>
              <c:layout>
                <c:manualLayout>
                  <c:x val="-2.5870834902316654E-2"/>
                  <c:y val="0.1108734070735240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2020 год 29,9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9.790677142067794E-2"/>
                      <c:h val="0.25728218640858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450-44F3-B125-2DC437B36A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1450-44F3-B125-2DC437B36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275456"/>
        <c:axId val="74285440"/>
        <c:axId val="0"/>
      </c:bar3DChart>
      <c:catAx>
        <c:axId val="7427545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74285440"/>
        <c:crosses val="autoZero"/>
        <c:auto val="1"/>
        <c:lblAlgn val="ctr"/>
        <c:lblOffset val="100"/>
        <c:noMultiLvlLbl val="1"/>
      </c:catAx>
      <c:valAx>
        <c:axId val="7428544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7427545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#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2018 – 2020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2018 – 2020 годы (Постановление Администрации Грушево-Дубовского сельского поселения от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13.10.2017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75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Грушево-Дубовского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35650" custRadScaleInc="-184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9362,9тыс.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400,0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56176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8621,3тыс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430,6 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8958,1тыс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408,3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56045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3558,2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2786,1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2906,6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140,5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142,4 тыс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144,3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2018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76,7 </a:t>
          </a:r>
          <a:r>
            <a:rPr lang="ru-RU" sz="2400" dirty="0" smtClean="0"/>
            <a:t>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2019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17,4 </a:t>
          </a:r>
          <a:r>
            <a:rPr lang="ru-RU" dirty="0" smtClean="0"/>
            <a:t>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2020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18,1</a:t>
          </a:r>
          <a:r>
            <a:rPr lang="ru-RU" sz="2400" dirty="0" smtClean="0"/>
            <a:t> </a:t>
          </a:r>
          <a:r>
            <a:rPr lang="ru-RU" sz="2400" dirty="0" smtClean="0"/>
            <a:t>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4218" custLinFactNeighborY="20561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 custLinFactNeighborX="2559" custLinFactNeighborY="2417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2018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ru-RU" sz="2000" dirty="0" smtClean="0"/>
            <a:t>4365,7</a:t>
          </a:r>
          <a:r>
            <a:rPr lang="ru-RU" sz="16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2019 </a:t>
          </a:r>
          <a:r>
            <a:rPr lang="ru-RU" sz="2000" dirty="0" smtClean="0"/>
            <a:t>год – </a:t>
          </a:r>
          <a:r>
            <a:rPr lang="ru-RU" sz="2000" dirty="0" smtClean="0"/>
            <a:t>4356,6 </a:t>
          </a:r>
          <a:r>
            <a:rPr lang="ru-RU" sz="1600" dirty="0" smtClean="0"/>
            <a:t>тыс</a:t>
          </a:r>
          <a:r>
            <a:rPr lang="ru-RU" sz="1600" dirty="0" smtClean="0"/>
            <a:t>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2020 </a:t>
          </a:r>
          <a:r>
            <a:rPr lang="ru-RU" sz="2000" dirty="0" smtClean="0"/>
            <a:t>год – </a:t>
          </a:r>
          <a:r>
            <a:rPr lang="ru-RU" sz="2000" dirty="0" smtClean="0"/>
            <a:t>4500</a:t>
          </a:r>
          <a:r>
            <a:rPr lang="ru-RU" sz="1600" dirty="0" smtClean="0"/>
            <a:t>,</a:t>
          </a:r>
          <a:r>
            <a:rPr lang="ru-RU" sz="2000" dirty="0" smtClean="0"/>
            <a:t>5 </a:t>
          </a:r>
          <a:r>
            <a:rPr lang="ru-RU" sz="1600" dirty="0" smtClean="0"/>
            <a:t>тыс</a:t>
          </a:r>
          <a:r>
            <a:rPr lang="ru-RU" sz="1600" dirty="0" smtClean="0"/>
            <a:t>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2018 – 2020 годы (Постановление Администрации Грушево-Дубовского сельского поселения от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13.10.2017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75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2018 – 2020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Грушево-Дубовского сельского поселения</a:t>
          </a:r>
          <a:endParaRPr lang="ru-RU" sz="1800" b="1" kern="1200" dirty="0"/>
        </a:p>
      </dsp:txBody>
      <dsp:txXfrm>
        <a:off x="4031139" y="1494553"/>
        <a:ext cx="1700783" cy="1468958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978322" y="1180906"/>
        <a:ext cx="370265" cy="361598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2094" y="309676"/>
        <a:ext cx="748891" cy="82790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142663" y="3207333"/>
        <a:ext cx="143701" cy="361598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8698" y="3966909"/>
        <a:ext cx="2291014" cy="1903548"/>
      </dsp:txXfrm>
    </dsp:sp>
    <dsp:sp modelId="{CB264C7A-5A81-4BAE-807A-A681681D9954}">
      <dsp:nvSpPr>
        <dsp:cNvPr id="0" name=""/>
        <dsp:cNvSpPr/>
      </dsp:nvSpPr>
      <dsp:spPr>
        <a:xfrm rot="240325">
          <a:off x="6103542" y="2019238"/>
          <a:ext cx="170536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103604" y="2137984"/>
        <a:ext cx="119375" cy="361598"/>
      </dsp:txXfrm>
    </dsp:sp>
    <dsp:sp modelId="{DA20B577-E084-4A3A-8A0B-24E3B4429303}">
      <dsp:nvSpPr>
        <dsp:cNvPr id="0" name=""/>
        <dsp:cNvSpPr/>
      </dsp:nvSpPr>
      <dsp:spPr>
        <a:xfrm>
          <a:off x="6295074" y="1546151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2288" y="1804367"/>
        <a:ext cx="2014490" cy="1246774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71710" y="2835215"/>
        <a:ext cx="413714" cy="361598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4951" y="3160756"/>
        <a:ext cx="1596311" cy="1433130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69981" y="1712647"/>
        <a:ext cx="286768" cy="361598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324" y="589873"/>
        <a:ext cx="1902492" cy="1804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49304" y="514436"/>
          <a:ext cx="2517105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9362,9тыс.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183" y="786157"/>
        <a:ext cx="1451304" cy="1760806"/>
      </dsp:txXfrm>
    </dsp:sp>
    <dsp:sp modelId="{E30DA2D8-C1F0-4BB3-8F56-836B6D54BAEA}">
      <dsp:nvSpPr>
        <dsp:cNvPr id="0" name=""/>
        <dsp:cNvSpPr/>
      </dsp:nvSpPr>
      <dsp:spPr>
        <a:xfrm>
          <a:off x="1163588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400,0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7679" y="1985907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32499" y="391156"/>
          <a:ext cx="2421893" cy="251401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8621,3тыс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692" y="687613"/>
        <a:ext cx="1396406" cy="1921104"/>
      </dsp:txXfrm>
    </dsp:sp>
    <dsp:sp modelId="{E30DA2D8-C1F0-4BB3-8F56-836B6D54BAEA}">
      <dsp:nvSpPr>
        <dsp:cNvPr id="0" name=""/>
        <dsp:cNvSpPr/>
      </dsp:nvSpPr>
      <dsp:spPr>
        <a:xfrm>
          <a:off x="1219604" y="1810223"/>
          <a:ext cx="1707352" cy="1526110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430,6 </a:t>
          </a: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4123" y="1990184"/>
        <a:ext cx="984419" cy="1166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48776" y="484336"/>
          <a:ext cx="2514994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8958,1тыс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416" y="756056"/>
        <a:ext cx="1450086" cy="1760806"/>
      </dsp:txXfrm>
    </dsp:sp>
    <dsp:sp modelId="{E30DA2D8-C1F0-4BB3-8F56-836B6D54BAEA}">
      <dsp:nvSpPr>
        <dsp:cNvPr id="0" name=""/>
        <dsp:cNvSpPr/>
      </dsp:nvSpPr>
      <dsp:spPr>
        <a:xfrm>
          <a:off x="1191636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408,3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5727" y="1986816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20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20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3558,2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924" y="75901"/>
        <a:ext cx="6124622" cy="958964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20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2786,1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1938" y="1780074"/>
        <a:ext cx="6124853" cy="958964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20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2906,6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sp:txBody>
      <dsp:txXfrm>
        <a:off x="447921" y="3364245"/>
        <a:ext cx="6150591" cy="958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255"/>
        <a:ext cx="20686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140,5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18479"/>
        <a:ext cx="1716981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573431"/>
        <a:ext cx="20686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142,4 тыс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690654"/>
        <a:ext cx="1716981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1994" y="3135111"/>
        <a:ext cx="20686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144,3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3262829"/>
        <a:ext cx="1716981" cy="11446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444413" cy="344441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722206" y="0"/>
          <a:ext cx="4593977" cy="344441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2018 </a:t>
          </a:r>
          <a:endParaRPr lang="ru-RU" sz="4000" kern="1200" dirty="0"/>
        </a:p>
      </dsp:txBody>
      <dsp:txXfrm>
        <a:off x="1722206" y="0"/>
        <a:ext cx="2296988" cy="1033326"/>
      </dsp:txXfrm>
    </dsp:sp>
    <dsp:sp modelId="{4B1B2D27-6EAF-4E75-8C5A-677D95396F8F}">
      <dsp:nvSpPr>
        <dsp:cNvPr id="0" name=""/>
        <dsp:cNvSpPr/>
      </dsp:nvSpPr>
      <dsp:spPr>
        <a:xfrm>
          <a:off x="660066" y="1574572"/>
          <a:ext cx="2238866" cy="223886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722206" y="1033326"/>
          <a:ext cx="4593977" cy="223886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2019</a:t>
          </a:r>
          <a:endParaRPr lang="ru-RU" sz="4000" kern="1200" dirty="0"/>
        </a:p>
      </dsp:txBody>
      <dsp:txXfrm>
        <a:off x="1722206" y="1033326"/>
        <a:ext cx="2296988" cy="1033322"/>
      </dsp:txXfrm>
    </dsp:sp>
    <dsp:sp modelId="{A72B73E1-8D26-4C72-BC09-B958688A7E0A}">
      <dsp:nvSpPr>
        <dsp:cNvPr id="0" name=""/>
        <dsp:cNvSpPr/>
      </dsp:nvSpPr>
      <dsp:spPr>
        <a:xfrm>
          <a:off x="1205545" y="2066649"/>
          <a:ext cx="1033323" cy="103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722206" y="2066649"/>
          <a:ext cx="4593977" cy="103332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2020</a:t>
          </a:r>
          <a:endParaRPr lang="ru-RU" sz="4000" kern="1200" dirty="0"/>
        </a:p>
      </dsp:txBody>
      <dsp:txXfrm>
        <a:off x="1722206" y="2066649"/>
        <a:ext cx="2296988" cy="1033323"/>
      </dsp:txXfrm>
    </dsp:sp>
    <dsp:sp modelId="{AB3CE016-BAC3-4707-A74B-6F61FA1DFECA}">
      <dsp:nvSpPr>
        <dsp:cNvPr id="0" name=""/>
        <dsp:cNvSpPr/>
      </dsp:nvSpPr>
      <dsp:spPr>
        <a:xfrm>
          <a:off x="4019195" y="0"/>
          <a:ext cx="2296988" cy="10333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76,7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4019195" y="0"/>
        <a:ext cx="2296988" cy="1033326"/>
      </dsp:txXfrm>
    </dsp:sp>
    <dsp:sp modelId="{612406C1-231E-4DC4-A563-7548E5219CAF}">
      <dsp:nvSpPr>
        <dsp:cNvPr id="0" name=""/>
        <dsp:cNvSpPr/>
      </dsp:nvSpPr>
      <dsp:spPr>
        <a:xfrm>
          <a:off x="4019195" y="1033326"/>
          <a:ext cx="2296988" cy="103332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17,4 </a:t>
          </a:r>
          <a:r>
            <a:rPr lang="ru-RU" sz="2300" kern="1200" dirty="0" smtClean="0"/>
            <a:t>тыс. рублей</a:t>
          </a:r>
          <a:endParaRPr lang="ru-RU" sz="2300" kern="1200" dirty="0"/>
        </a:p>
      </dsp:txBody>
      <dsp:txXfrm>
        <a:off x="4019195" y="1033326"/>
        <a:ext cx="2296988" cy="1033322"/>
      </dsp:txXfrm>
    </dsp:sp>
    <dsp:sp modelId="{8FE7A7C9-1036-44BB-AE58-8C20B12338AA}">
      <dsp:nvSpPr>
        <dsp:cNvPr id="0" name=""/>
        <dsp:cNvSpPr/>
      </dsp:nvSpPr>
      <dsp:spPr>
        <a:xfrm>
          <a:off x="4019195" y="2066649"/>
          <a:ext cx="2296988" cy="103332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18,1</a:t>
          </a:r>
          <a:r>
            <a:rPr lang="ru-RU" sz="2400" kern="1200" dirty="0" smtClean="0"/>
            <a:t> </a:t>
          </a:r>
          <a:r>
            <a:rPr lang="ru-RU" sz="2400" kern="1200" dirty="0" smtClean="0"/>
            <a:t>тыс. рублей</a:t>
          </a:r>
          <a:endParaRPr lang="ru-RU" sz="2800" kern="1200" dirty="0"/>
        </a:p>
      </dsp:txBody>
      <dsp:txXfrm>
        <a:off x="4019195" y="2066649"/>
        <a:ext cx="2296988" cy="1033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2018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ru-RU" sz="2000" kern="1200" dirty="0" smtClean="0"/>
            <a:t>4365,7</a:t>
          </a:r>
          <a:r>
            <a:rPr lang="ru-RU" sz="16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855277" y="479011"/>
        <a:ext cx="2547676" cy="868101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2019 </a:t>
          </a:r>
          <a:r>
            <a:rPr lang="ru-RU" sz="2000" kern="1200" dirty="0" smtClean="0"/>
            <a:t>год – </a:t>
          </a:r>
          <a:r>
            <a:rPr lang="ru-RU" sz="2000" kern="1200" dirty="0" smtClean="0"/>
            <a:t>4356,6 </a:t>
          </a:r>
          <a:r>
            <a:rPr lang="ru-RU" sz="1600" kern="1200" dirty="0" smtClean="0"/>
            <a:t>тыс</a:t>
          </a:r>
          <a:r>
            <a:rPr lang="ru-RU" sz="1600" kern="1200" dirty="0" smtClean="0"/>
            <a:t>. рублей</a:t>
          </a:r>
          <a:endParaRPr lang="ru-RU" sz="1600" kern="1200" dirty="0"/>
        </a:p>
      </dsp:txBody>
      <dsp:txXfrm>
        <a:off x="2790161" y="1537822"/>
        <a:ext cx="2547676" cy="868101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2020 </a:t>
          </a:r>
          <a:r>
            <a:rPr lang="ru-RU" sz="2000" kern="1200" dirty="0" smtClean="0"/>
            <a:t>год – </a:t>
          </a:r>
          <a:r>
            <a:rPr lang="ru-RU" sz="2000" kern="1200" dirty="0" smtClean="0"/>
            <a:t>4500</a:t>
          </a:r>
          <a:r>
            <a:rPr lang="ru-RU" sz="1600" kern="1200" dirty="0" smtClean="0"/>
            <a:t>,</a:t>
          </a:r>
          <a:r>
            <a:rPr lang="ru-RU" sz="2000" kern="1200" dirty="0" smtClean="0"/>
            <a:t>5 </a:t>
          </a:r>
          <a:r>
            <a:rPr lang="ru-RU" sz="1600" kern="1200" dirty="0" smtClean="0"/>
            <a:t>тыс</a:t>
          </a:r>
          <a:r>
            <a:rPr lang="ru-RU" sz="1600" kern="1200" dirty="0" smtClean="0"/>
            <a:t>. рублей</a:t>
          </a:r>
          <a:endParaRPr lang="ru-RU" sz="1600" kern="1200" dirty="0"/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чт 08.02.18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Грушево-Дубовского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2018 год и на плановый период 2019 и 2020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Грушево-Дубовского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72170731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87550554"/>
              </p:ext>
            </p:extLst>
          </p:nvPr>
        </p:nvGraphicFramePr>
        <p:xfrm>
          <a:off x="3083496" y="1483042"/>
          <a:ext cx="3168352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64786707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Грушево-Дубовского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1132558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2018год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1178768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2019год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440488" y="1477289"/>
            <a:ext cx="1235968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45088566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390044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483198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60504195"/>
              </p:ext>
            </p:extLst>
          </p:nvPr>
        </p:nvGraphicFramePr>
        <p:xfrm>
          <a:off x="539552" y="1928802"/>
          <a:ext cx="8136904" cy="4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«Обеспечение качественными жилищно-коммунальными услугами населения Грушево-Дубовского сельского поселения»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86391824"/>
              </p:ext>
            </p:extLst>
          </p:nvPr>
        </p:nvGraphicFramePr>
        <p:xfrm>
          <a:off x="2000232" y="1928802"/>
          <a:ext cx="6316184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10746343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Грушево-Дубовского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662</a:t>
            </a:r>
            <a:r>
              <a:rPr lang="ru-RU" dirty="0" smtClean="0"/>
              <a:t>,4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611,5 </a:t>
            </a:r>
            <a:r>
              <a:rPr lang="ru-RU" sz="1400" dirty="0" smtClean="0"/>
              <a:t>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924944"/>
            <a:ext cx="1285884" cy="10041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717</a:t>
            </a:r>
            <a:r>
              <a:rPr lang="ru-RU" dirty="0" smtClean="0"/>
              <a:t>,6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</a:t>
            </a:r>
            <a:r>
              <a:rPr lang="ru-RU" dirty="0" smtClean="0"/>
              <a:t>год </a:t>
            </a:r>
          </a:p>
          <a:p>
            <a:pPr algn="ctr"/>
            <a:r>
              <a:rPr lang="ru-RU" dirty="0" smtClean="0"/>
              <a:t>105,0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135,0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135,0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9"/>
            <a:ext cx="64294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14488"/>
            <a:ext cx="5072082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Муниципальная программа Грушево-Дубовского сельского поселения«Обеспечение общественного порядка и противодействие преступности»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643314"/>
            <a:ext cx="135732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2018 </a:t>
            </a:r>
            <a:r>
              <a:rPr lang="ru-RU" dirty="0" smtClean="0"/>
              <a:t>год 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19469" y="3643314"/>
            <a:ext cx="136473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2019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0348" y="3643314"/>
            <a:ext cx="142876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2020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331" y="676527"/>
            <a:ext cx="642942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644190"/>
            <a:ext cx="5072082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Муниципальная программа Грушево-Дубовского сельского </a:t>
            </a:r>
            <a:r>
              <a:rPr lang="ru-RU" b="1" i="1" dirty="0" smtClean="0"/>
              <a:t>поселения «Развитие транспортной системы»</a:t>
            </a:r>
            <a:endParaRPr lang="ru-RU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643314"/>
            <a:ext cx="1447586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2018 </a:t>
            </a:r>
            <a:r>
              <a:rPr lang="ru-RU" i="1" dirty="0" smtClean="0"/>
              <a:t>год </a:t>
            </a:r>
          </a:p>
          <a:p>
            <a:pPr algn="ctr"/>
            <a:r>
              <a:rPr lang="ru-RU" i="1" dirty="0" smtClean="0"/>
              <a:t>320</a:t>
            </a:r>
            <a:r>
              <a:rPr lang="ru-RU" i="1" dirty="0" smtClean="0"/>
              <a:t>,7 </a:t>
            </a:r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643314"/>
            <a:ext cx="1488265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2019 </a:t>
            </a:r>
            <a:r>
              <a:rPr lang="ru-RU" i="1" dirty="0" smtClean="0"/>
              <a:t>год</a:t>
            </a:r>
          </a:p>
          <a:p>
            <a:pPr algn="ctr"/>
            <a:r>
              <a:rPr lang="ru-RU" i="1" dirty="0" smtClean="0"/>
              <a:t>331</a:t>
            </a:r>
            <a:r>
              <a:rPr lang="ru-RU" i="1" dirty="0" smtClean="0"/>
              <a:t>,5 </a:t>
            </a:r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0348" y="3643314"/>
            <a:ext cx="142876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2020 </a:t>
            </a:r>
            <a:r>
              <a:rPr lang="ru-RU" i="1" dirty="0" smtClean="0"/>
              <a:t>год</a:t>
            </a:r>
          </a:p>
          <a:p>
            <a:pPr algn="ctr"/>
            <a:r>
              <a:rPr lang="ru-RU" i="1" dirty="0" smtClean="0"/>
              <a:t>341</a:t>
            </a:r>
            <a:r>
              <a:rPr lang="ru-RU" i="1" dirty="0" smtClean="0"/>
              <a:t>,3 </a:t>
            </a:r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919529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740068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74728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1072822"/>
            <a:ext cx="45719" cy="510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3212976"/>
            <a:ext cx="8294576" cy="345638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Предложенный на рассмотрение Собрания депутатов Грушево-Дубовского сельского поселения проект бюджета Грушево-Дубовского сельского поселения Белокалитвинского района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утвержден решением Собрания депутатов Грушево-Дубовского сельского поселения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№48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26.12.2017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Грушево-Дубовского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37383"/>
              </p:ext>
            </p:extLst>
          </p:nvPr>
        </p:nvGraphicFramePr>
        <p:xfrm>
          <a:off x="1187624" y="1690796"/>
          <a:ext cx="6984776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</a:t>
                      </a: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бюджетной и налоговой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Администрацией </a:t>
                      </a:r>
                      <a:r>
                        <a:rPr lang="ru-RU" sz="14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Грушево-Дубовского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Грушево-Дубовского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Особенностью подготовки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бюджета Грушево-Дубовского сельского поселения Белокалитвинского района является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трехлетнее бюджетное планирование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в соответствии с требованиями, установленными бюджетным законодательством и разработка Бюджетного прогноза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на 2018-2020 годы, что повышает степень определенности и предсказуемости направлений реализации бюджетной политики в среднесрочной перспективе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662388457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60110452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2240" y="256490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9762,9тыс.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9762,9тыс.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4406,5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28602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3791,8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26,0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49,6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26,0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1388,1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47965"/>
            <a:ext cx="3168352" cy="48489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4755,9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255385"/>
            <a:ext cx="3168352" cy="429199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189,5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828602"/>
            <a:ext cx="3168352" cy="504839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3534819"/>
            <a:ext cx="3168352" cy="48489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320,7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4221088"/>
            <a:ext cx="3146648" cy="530807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-коммунальное хозяйство   788,2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4953273"/>
            <a:ext cx="3146648" cy="34793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3558,2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502586"/>
            <a:ext cx="3168352" cy="44669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115,4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508104" y="6093296"/>
            <a:ext cx="3168352" cy="55041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</a:t>
            </a:r>
            <a:r>
              <a:rPr lang="ru-RU" sz="1400" dirty="0" smtClean="0"/>
              <a:t>9051,9тыс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</a:t>
            </a:r>
            <a:r>
              <a:rPr lang="ru-RU" sz="1400" dirty="0" smtClean="0"/>
              <a:t>9051,9тыс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4521,0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28602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3828,5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523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47964"/>
            <a:ext cx="3168352" cy="45319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4748,7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226059"/>
            <a:ext cx="3168352" cy="377517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191,6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728482"/>
            <a:ext cx="3168352" cy="52309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16234" y="3393942"/>
            <a:ext cx="3149370" cy="444477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331,5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41386" y="3980784"/>
            <a:ext cx="3124218" cy="5042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хозяйство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809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4627371"/>
            <a:ext cx="3146648" cy="37509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2786,1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131208"/>
            <a:ext cx="3146648" cy="45803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497252" y="6176040"/>
            <a:ext cx="3168352" cy="4213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482952" y="5717981"/>
            <a:ext cx="3168352" cy="37531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</a:t>
            </a:r>
            <a:r>
              <a:rPr lang="ru-RU" sz="1400" dirty="0" smtClean="0"/>
              <a:t>9366,4тыс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</a:t>
            </a:r>
            <a:r>
              <a:rPr lang="ru-RU" sz="1400" dirty="0" smtClean="0"/>
              <a:t>9366,4тыс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4804,2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28602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3839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540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7932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4894,5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27687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198,5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958756"/>
            <a:ext cx="3168352" cy="59755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3739662"/>
            <a:ext cx="3146648" cy="4261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341,3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97252" y="4349146"/>
            <a:ext cx="3168352" cy="48659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хозяйство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865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019096"/>
            <a:ext cx="3146648" cy="33816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2906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540614"/>
            <a:ext cx="3146648" cy="48067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497252" y="6165304"/>
            <a:ext cx="3179204" cy="4784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1028</Words>
  <Application>Microsoft Office PowerPoint</Application>
  <PresentationFormat>Экран (4:3)</PresentationFormat>
  <Paragraphs>230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 Black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Администрация Грушево-Дубовского сельского поселения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30</cp:revision>
  <dcterms:modified xsi:type="dcterms:W3CDTF">2018-02-08T16:59:55Z</dcterms:modified>
</cp:coreProperties>
</file>