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7" r:id="rId4"/>
    <p:sldId id="258" r:id="rId5"/>
    <p:sldId id="259" r:id="rId6"/>
    <p:sldId id="262" r:id="rId7"/>
    <p:sldId id="264" r:id="rId8"/>
    <p:sldId id="260" r:id="rId9"/>
    <p:sldId id="261" r:id="rId10"/>
    <p:sldId id="25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5" autoAdjust="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ommons.wikimedia.org/wiki/File:Anton_Siluanov_2011-12-16.jpeg?uselang=r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9C%D0%B8%D0%BD%D0%B8%D1%81%D1%82%D0%B5%D1%80%D1%81%D1%82%D0%B2%D0%BE_%D1%84%D0%B8%D0%BD%D0%B0%D0%BD%D1%81%D0%BE%D0%B2_%D0%A0%D0%BE%D1%81%D1%81%D0%B8%D0%B9%D1%81%D0%BA%D0%BE%D0%B9_%D0%A4%D0%B5%D0%B4%D0%B5%D1%80%D0%B0%D1%86%D0%B8%D0%B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olkslovar.ru/s10642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142844" y="0"/>
            <a:ext cx="8572560" cy="4214818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C000"/>
                </a:solidFill>
              </a:rPr>
              <a:t>День финансиста России - </a:t>
            </a:r>
            <a:r>
              <a:rPr lang="ru-RU" sz="6600" dirty="0" smtClean="0">
                <a:solidFill>
                  <a:srgbClr val="FF0000"/>
                </a:solidFill>
              </a:rPr>
              <a:t>8 сентября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357158" y="4714884"/>
            <a:ext cx="3429024" cy="214311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Александр I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5143513"/>
            <a:ext cx="4857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 1802 году образовал </a:t>
            </a:r>
            <a:r>
              <a:rPr lang="ru-RU" sz="2800" dirty="0" smtClean="0">
                <a:solidFill>
                  <a:srgbClr val="FF0000"/>
                </a:solidFill>
              </a:rPr>
              <a:t>Министерство финансов в России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929058" y="5715016"/>
            <a:ext cx="785818" cy="484632"/>
          </a:xfrm>
          <a:prstGeom prst="rightArrow">
            <a:avLst>
              <a:gd name="adj1" fmla="val 50000"/>
              <a:gd name="adj2" fmla="val 46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000232" y="642918"/>
            <a:ext cx="5286412" cy="2286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</a:rPr>
              <a:t>БЮДЖЕТ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571736" y="2500306"/>
            <a:ext cx="928694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929322" y="2500306"/>
            <a:ext cx="857256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3714752"/>
            <a:ext cx="2928958" cy="15716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ДОХОДЫ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0694" y="3714752"/>
            <a:ext cx="2786082" cy="15716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РАСХОДЫ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с двумя вырезанными соседними углами 9"/>
          <p:cNvSpPr/>
          <p:nvPr/>
        </p:nvSpPr>
        <p:spPr>
          <a:xfrm>
            <a:off x="1000100" y="5643578"/>
            <a:ext cx="7429552" cy="785818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Доходы – Расходы = Дефицит (Профицит)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000240"/>
            <a:ext cx="2000264" cy="2286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428992" y="2000240"/>
            <a:ext cx="2000264" cy="23574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143636" y="2000240"/>
            <a:ext cx="2286016" cy="2214578"/>
          </a:xfrm>
          <a:prstGeom prst="triangle">
            <a:avLst>
              <a:gd name="adj" fmla="val 482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85728"/>
            <a:ext cx="7929618" cy="7143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ТЕСТ  «КЕМ  БЫТЬ?»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0" y="0"/>
            <a:ext cx="9144000" cy="6643710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</a:rPr>
              <a:t>Министерству финансов в России </a:t>
            </a:r>
          </a:p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210 лет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142844" y="0"/>
            <a:ext cx="2643206" cy="6858000"/>
          </a:xfrm>
          <a:prstGeom prst="rightArrow">
            <a:avLst>
              <a:gd name="adj1" fmla="val 50000"/>
              <a:gd name="adj2" fmla="val 51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Министерство Финансов РФ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57488" y="357166"/>
            <a:ext cx="2143140" cy="5857916"/>
          </a:xfrm>
          <a:prstGeom prst="rightArrow">
            <a:avLst>
              <a:gd name="adj1" fmla="val 50000"/>
              <a:gd name="adj2" fmla="val 51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Министерство Финансов РО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072066" y="785794"/>
            <a:ext cx="2143140" cy="4929222"/>
          </a:xfrm>
          <a:prstGeom prst="rightArrow">
            <a:avLst>
              <a:gd name="adj1" fmla="val 50000"/>
              <a:gd name="adj2" fmla="val 51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Финансовое управление Белокалитвинского района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7286644" y="1142984"/>
            <a:ext cx="1857356" cy="4143404"/>
          </a:xfrm>
          <a:prstGeom prst="rightArrow">
            <a:avLst>
              <a:gd name="adj1" fmla="val 50000"/>
              <a:gd name="adj2" fmla="val 51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Сектор экономики и финансов  поселения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Рисунок 1" descr="Антон Германович Силуанов">
            <a:hlinkClick r:id="rId2" tooltip="&quot;Антон Германович Силуанов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52"/>
            <a:ext cx="678661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42976" y="5286388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Антон Германович Силуанов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5929330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hlinkClick r:id="rId4" tooltip="Министерство финансов Российской Федерации"/>
              </a:rPr>
              <a:t>Министр финансов Российской Федерации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http://www.minfinro.rsu.ru/_files/Image/Fedot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85765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2" descr="http://www.minfinro.rsu.ru/_files/Image/Borodu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52"/>
            <a:ext cx="35719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429264"/>
            <a:ext cx="46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  Федотова Лилия Вадимовна</a:t>
            </a:r>
            <a:endParaRPr lang="ru-RU" sz="2400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5875164"/>
          <a:ext cx="4143372" cy="982835"/>
        </p:xfrm>
        <a:graphic>
          <a:graphicData uri="http://schemas.openxmlformats.org/drawingml/2006/table">
            <a:tbl>
              <a:tblPr/>
              <a:tblGrid>
                <a:gridCol w="4143372"/>
              </a:tblGrid>
              <a:tr h="982835"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Министр финансов Ростовской области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86380" y="5429264"/>
            <a:ext cx="371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Бородулин Валерий Юрьевич</a:t>
            </a:r>
            <a:endParaRPr lang="ru-RU" sz="2000" b="1" dirty="0">
              <a:solidFill>
                <a:srgbClr val="FFC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214942" y="5929330"/>
          <a:ext cx="3929058" cy="928670"/>
        </p:xfrm>
        <a:graphic>
          <a:graphicData uri="http://schemas.openxmlformats.org/drawingml/2006/table">
            <a:tbl>
              <a:tblPr/>
              <a:tblGrid>
                <a:gridCol w="3929058"/>
              </a:tblGrid>
              <a:tr h="928670">
                <a:tc>
                  <a:txBody>
                    <a:bodyPr/>
                    <a:lstStyle/>
                    <a:p>
                      <a:pPr marL="95250" marR="95250"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Первый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заместитель министра финансов Ростовской области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Демиденко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Валентина Ивановна 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Начальник финансового управления Белокалитвинского района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24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0411" y="1600200"/>
            <a:ext cx="6603177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786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Финансист – </a:t>
            </a:r>
          </a:p>
          <a:p>
            <a:pPr algn="ctr"/>
            <a:r>
              <a:rPr lang="ru-RU" sz="3600" dirty="0" smtClean="0"/>
              <a:t>1. </a:t>
            </a:r>
            <a:r>
              <a:rPr lang="ru-RU" sz="3600" u="sng" dirty="0" smtClean="0">
                <a:solidFill>
                  <a:srgbClr val="002060"/>
                </a:solidFill>
                <a:hlinkClick r:id="rId2" tooltip="Специалист - Работник в области какой-нибудь определенной специальности..."/>
              </a:rPr>
              <a:t>Специалист</a:t>
            </a:r>
            <a:r>
              <a:rPr lang="ru-RU" sz="3600" dirty="0" smtClean="0"/>
              <a:t> в области финансовых наук. </a:t>
            </a:r>
            <a:br>
              <a:rPr lang="ru-RU" sz="3600" dirty="0" smtClean="0"/>
            </a:br>
            <a:r>
              <a:rPr lang="ru-RU" sz="3600" dirty="0" smtClean="0"/>
              <a:t>2. </a:t>
            </a:r>
            <a:r>
              <a:rPr lang="ru-RU" sz="3600" u="sng" dirty="0" smtClean="0">
                <a:hlinkClick r:id="rId2" tooltip="Специалист - Работник в области какой-нибудь определенной специальности..."/>
              </a:rPr>
              <a:t>Специалист</a:t>
            </a:r>
            <a:r>
              <a:rPr lang="ru-RU" sz="3600" dirty="0" smtClean="0"/>
              <a:t> в области ведения финансовых операций.</a:t>
            </a:r>
            <a:endParaRPr lang="ru-RU" sz="3600" dirty="0"/>
          </a:p>
        </p:txBody>
      </p:sp>
      <p:pic>
        <p:nvPicPr>
          <p:cNvPr id="5" name="Содержимое 4" descr="20494_origina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108" y="3786190"/>
            <a:ext cx="4786346" cy="2928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Бюдже́т</a:t>
            </a: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0070C0"/>
                </a:solidFill>
              </a:rPr>
              <a:t>от </a:t>
            </a:r>
            <a:r>
              <a:rPr lang="ru-RU" sz="3200" b="1" dirty="0" err="1" smtClean="0">
                <a:solidFill>
                  <a:srgbClr val="0070C0"/>
                </a:solidFill>
              </a:rPr>
              <a:t>старонормандского</a:t>
            </a:r>
            <a:r>
              <a:rPr lang="ru-RU" sz="3200" b="1" dirty="0" smtClean="0">
                <a:solidFill>
                  <a:srgbClr val="0070C0"/>
                </a:solidFill>
              </a:rPr>
              <a:t> </a:t>
            </a:r>
            <a:r>
              <a:rPr lang="ru-RU" sz="3200" b="1" i="1" dirty="0" err="1" smtClean="0">
                <a:solidFill>
                  <a:srgbClr val="0070C0"/>
                </a:solidFill>
              </a:rPr>
              <a:t>bougette</a:t>
            </a:r>
            <a:r>
              <a:rPr lang="ru-RU" sz="3200" b="1" dirty="0" smtClean="0">
                <a:solidFill>
                  <a:srgbClr val="0070C0"/>
                </a:solidFill>
              </a:rPr>
              <a:t> — кошелёк, сумка, кожаный мешок, мешок с деньгами 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20494_origin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3286124"/>
            <a:ext cx="4038600" cy="3022219"/>
          </a:xfrm>
        </p:spPr>
      </p:pic>
      <p:pic>
        <p:nvPicPr>
          <p:cNvPr id="8" name="Содержимое 7" descr="4030_thumbzoom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321468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Бюдже́т</a:t>
            </a:r>
            <a:r>
              <a:rPr lang="ru-RU" sz="2800" dirty="0" smtClean="0"/>
              <a:t> </a:t>
            </a:r>
            <a:r>
              <a:rPr lang="ru-RU" sz="2800" dirty="0" smtClean="0">
                <a:solidFill>
                  <a:srgbClr val="00B050"/>
                </a:solidFill>
              </a:rPr>
              <a:t>— схема доходов и расходов определённого лица (семьи, бизнеса, организации, государства и т. д.), устанавливаемая на определённый период времени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20494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714620"/>
            <a:ext cx="5715000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389</TotalTime>
  <Words>76</Words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Слайд 1</vt:lpstr>
      <vt:lpstr>Слайд 2</vt:lpstr>
      <vt:lpstr>Слайд 3</vt:lpstr>
      <vt:lpstr>Слайд 4</vt:lpstr>
      <vt:lpstr>Слайд 5</vt:lpstr>
      <vt:lpstr>Демиденко Валентина Ивановна  Начальник финансового управления Белокалитвинского района</vt:lpstr>
      <vt:lpstr>Финансист –  1. Специалист в области финансовых наук.  2. Специалист в области ведения финансовых операций.</vt:lpstr>
      <vt:lpstr>Бюдже́т  от старонормандского bougette — кошелёк, сумка, кожаный мешок, мешок с деньгами </vt:lpstr>
      <vt:lpstr>Бюдже́т — схема доходов и расходов определённого лица (семьи, бизнеса, организации, государства и т. д.), устанавливаемая на определённый период времени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Computer</cp:lastModifiedBy>
  <cp:revision>43</cp:revision>
  <dcterms:modified xsi:type="dcterms:W3CDTF">2012-09-07T18:13:06Z</dcterms:modified>
</cp:coreProperties>
</file>