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r>
            <a:rPr lang="ru-RU" sz="2800" b="1" dirty="0" smtClean="0"/>
            <a:t> </a:t>
          </a:r>
          <a:r>
            <a:rPr lang="ru-RU" sz="2300" b="1" dirty="0" smtClean="0">
              <a:solidFill>
                <a:srgbClr val="FF0000"/>
              </a:solidFill>
            </a:rPr>
            <a:t>(14794,6)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Расходы </a:t>
          </a:r>
          <a:r>
            <a:rPr lang="ru-RU" sz="2300" dirty="0" smtClean="0">
              <a:solidFill>
                <a:srgbClr val="FF0000"/>
              </a:solidFill>
            </a:rPr>
            <a:t>(</a:t>
          </a:r>
          <a:r>
            <a:rPr lang="ru-RU" sz="2300" b="1" dirty="0" smtClean="0">
              <a:solidFill>
                <a:srgbClr val="FF0000"/>
              </a:solidFill>
            </a:rPr>
            <a:t>14420,1</a:t>
          </a:r>
          <a:r>
            <a:rPr lang="ru-RU" sz="2300" dirty="0" smtClean="0">
              <a:solidFill>
                <a:srgbClr val="FF0000"/>
              </a:solidFill>
            </a:rPr>
            <a:t>)</a:t>
          </a:r>
          <a:endParaRPr lang="ru-RU" sz="2300" dirty="0">
            <a:solidFill>
              <a:srgbClr val="FF0000"/>
            </a:solidFill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>
              <a:solidFill>
                <a:schemeClr val="accent6">
                  <a:lumMod val="75000"/>
                </a:schemeClr>
              </a:solidFill>
            </a:rPr>
            <a:t>Профицит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rgbClr val="FF0000"/>
              </a:solidFill>
            </a:rPr>
            <a:t>(</a:t>
          </a:r>
          <a:r>
            <a:rPr lang="ru-RU" b="1" dirty="0" smtClean="0">
              <a:solidFill>
                <a:srgbClr val="FF0000"/>
              </a:solidFill>
            </a:rPr>
            <a:t>374,3</a:t>
          </a:r>
          <a:r>
            <a:rPr lang="ru-RU" dirty="0" smtClean="0">
              <a:solidFill>
                <a:srgbClr val="FF0000"/>
              </a:solidFill>
            </a:rPr>
            <a:t>)</a:t>
          </a:r>
          <a:endParaRPr lang="ru-RU" dirty="0">
            <a:solidFill>
              <a:srgbClr val="FF0000"/>
            </a:solidFill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LinFactNeighborX="44358" custLinFactNeighborY="-3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LinFactNeighborX="-18254" custLinFactNeighborY="356">
        <dgm:presLayoutVars>
          <dgm:bulletEnabled val="1"/>
        </dgm:presLayoutVars>
      </dgm:prSet>
      <dgm:spPr/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/>
      <dgm:spPr/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>
        <dgm:presLayoutVars>
          <dgm:bulletEnabled val="1"/>
        </dgm:presLayoutVars>
      </dgm:prSet>
      <dgm:spPr/>
    </dgm:pt>
  </dgm:ptLst>
  <dgm:cxnLst>
    <dgm:cxn modelId="{A89D7BCE-1588-44C0-8055-A1F6CEA35474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F8567015-5D47-47B6-9195-AB6B5E94E36E}" type="presOf" srcId="{2E3E11CF-1CA8-4759-B1C9-7AE67856EA0D}" destId="{7183D05E-D7B3-4E6A-88EF-AFDFBE4C93A9}" srcOrd="0" destOrd="0" presId="urn:microsoft.com/office/officeart/2005/8/layout/equation1"/>
    <dgm:cxn modelId="{94CD9AF2-9EDC-42F9-B8E7-20CAD886BD27}" type="presOf" srcId="{3E021DD5-1605-4354-B4EC-4D8903F1A86C}" destId="{8DDC558D-C106-435F-B448-CE6016947875}" srcOrd="0" destOrd="0" presId="urn:microsoft.com/office/officeart/2005/8/layout/equation1"/>
    <dgm:cxn modelId="{30C14282-D1A0-4FAA-BB4E-9309DDEAC78A}" type="presOf" srcId="{E5831E24-16CE-453A-B367-FCC276E54DC4}" destId="{3FABF8A8-C6A0-410D-8A6E-73B2D081BDF5}" srcOrd="0" destOrd="0" presId="urn:microsoft.com/office/officeart/2005/8/layout/equation1"/>
    <dgm:cxn modelId="{A252D0B5-3605-4A4A-B5B6-9B2D9AB3961D}" type="presOf" srcId="{3CEEB34D-3D66-46AA-9719-58B6BC3D4C4D}" destId="{26F00F57-DBE0-4803-B685-582CE0BF695F}" srcOrd="0" destOrd="0" presId="urn:microsoft.com/office/officeart/2005/8/layout/equation1"/>
    <dgm:cxn modelId="{9FB30C58-93DD-4D23-96F0-AAB76D516828}" type="presOf" srcId="{5545F9C6-2B3F-4CA0-96F0-F55E76C1B05C}" destId="{C9F59194-2611-4388-8F26-924DFEC37142}" srcOrd="0" destOrd="0" presId="urn:microsoft.com/office/officeart/2005/8/layout/equation1"/>
    <dgm:cxn modelId="{D08F6B6E-BA88-44D9-A4AE-8A0FCDEA9993}" type="presParOf" srcId="{8DDC558D-C106-435F-B448-CE6016947875}" destId="{47DA5C43-87F9-4041-B571-96E4641A628F}" srcOrd="0" destOrd="0" presId="urn:microsoft.com/office/officeart/2005/8/layout/equation1"/>
    <dgm:cxn modelId="{C32D6D9D-E170-4812-A947-F7F178E4B83D}" type="presParOf" srcId="{8DDC558D-C106-435F-B448-CE6016947875}" destId="{D0F45B20-57AD-4D8B-8D76-257FE27E0968}" srcOrd="1" destOrd="0" presId="urn:microsoft.com/office/officeart/2005/8/layout/equation1"/>
    <dgm:cxn modelId="{E22FBDA2-8809-4577-946D-5885063AB0C2}" type="presParOf" srcId="{8DDC558D-C106-435F-B448-CE6016947875}" destId="{7183D05E-D7B3-4E6A-88EF-AFDFBE4C93A9}" srcOrd="2" destOrd="0" presId="urn:microsoft.com/office/officeart/2005/8/layout/equation1"/>
    <dgm:cxn modelId="{BC145554-97CA-452F-B94B-E32EC950ECE6}" type="presParOf" srcId="{8DDC558D-C106-435F-B448-CE6016947875}" destId="{75863D13-53DD-4A6F-977C-4DC7F6A3C517}" srcOrd="3" destOrd="0" presId="urn:microsoft.com/office/officeart/2005/8/layout/equation1"/>
    <dgm:cxn modelId="{1E66FB65-210A-4227-8651-E99674F95A8D}" type="presParOf" srcId="{8DDC558D-C106-435F-B448-CE6016947875}" destId="{26F00F57-DBE0-4803-B685-582CE0BF695F}" srcOrd="4" destOrd="0" presId="urn:microsoft.com/office/officeart/2005/8/layout/equation1"/>
    <dgm:cxn modelId="{B4782FA6-7528-4CCF-A566-35D6951453F2}" type="presParOf" srcId="{8DDC558D-C106-435F-B448-CE6016947875}" destId="{34364FB8-E176-4299-8ABC-04F6C9237ADF}" srcOrd="5" destOrd="0" presId="urn:microsoft.com/office/officeart/2005/8/layout/equation1"/>
    <dgm:cxn modelId="{E36937AB-C667-42DA-913A-AF5F532BDBAB}" type="presParOf" srcId="{8DDC558D-C106-435F-B448-CE6016947875}" destId="{C9F59194-2611-4388-8F26-924DFEC37142}" srcOrd="6" destOrd="0" presId="urn:microsoft.com/office/officeart/2005/8/layout/equation1"/>
    <dgm:cxn modelId="{3E672397-5722-4952-BAC9-8090F1A4EB2F}" type="presParOf" srcId="{8DDC558D-C106-435F-B448-CE6016947875}" destId="{A5B5E0E8-4600-4030-B774-4BB51C108E56}" srcOrd="7" destOrd="0" presId="urn:microsoft.com/office/officeart/2005/8/layout/equation1"/>
    <dgm:cxn modelId="{39EA5667-A2B6-48D2-B30F-A7AB71740240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6F09F-E9F3-4931-BD8D-44D6AD6BACC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53D3F-B226-4DAF-8818-CDB62036920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Неналоговые  доходы  </a:t>
          </a:r>
          <a:r>
            <a:rPr lang="ru-RU" b="1" dirty="0" smtClean="0">
              <a:solidFill>
                <a:srgbClr val="C00000"/>
              </a:solidFill>
            </a:rPr>
            <a:t>(2494,3)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-16,8%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780B8710-6E1D-4037-988E-64B13601CCA0}" type="parTrans" cxnId="{10422088-69C3-423F-972B-F5AC288D11CC}">
      <dgm:prSet/>
      <dgm:spPr/>
      <dgm:t>
        <a:bodyPr/>
        <a:lstStyle/>
        <a:p>
          <a:endParaRPr lang="ru-RU"/>
        </a:p>
      </dgm:t>
    </dgm:pt>
    <dgm:pt modelId="{AD2E6355-7A31-498A-B94B-1E1324600AA3}" type="sibTrans" cxnId="{10422088-69C3-423F-972B-F5AC288D11CC}">
      <dgm:prSet/>
      <dgm:spPr/>
      <dgm:t>
        <a:bodyPr/>
        <a:lstStyle/>
        <a:p>
          <a:endParaRPr lang="ru-RU"/>
        </a:p>
      </dgm:t>
    </dgm:pt>
    <dgm:pt modelId="{1FEC1FDB-0CAA-43E0-8843-163FFA289F2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Налоговые доходы   </a:t>
          </a:r>
          <a:r>
            <a:rPr lang="ru-RU" sz="2400" b="1" dirty="0" smtClean="0">
              <a:solidFill>
                <a:srgbClr val="C00000"/>
              </a:solidFill>
            </a:rPr>
            <a:t>(8163,0)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  - 55,2%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6304057B-E15D-45A2-A38D-2107FFEED5A9}" type="parTrans" cxnId="{D96175CB-AACD-4DFE-8100-C92025251572}">
      <dgm:prSet/>
      <dgm:spPr/>
      <dgm:t>
        <a:bodyPr/>
        <a:lstStyle/>
        <a:p>
          <a:endParaRPr lang="ru-RU"/>
        </a:p>
      </dgm:t>
    </dgm:pt>
    <dgm:pt modelId="{225DAED3-9000-42D4-876F-64C357D28665}" type="sibTrans" cxnId="{D96175CB-AACD-4DFE-8100-C92025251572}">
      <dgm:prSet/>
      <dgm:spPr/>
      <dgm:t>
        <a:bodyPr/>
        <a:lstStyle/>
        <a:p>
          <a:endParaRPr lang="ru-RU"/>
        </a:p>
      </dgm:t>
    </dgm:pt>
    <dgm:pt modelId="{DE08F056-DA5D-42F7-BE2B-271D39B6CB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Целевые  средства </a:t>
          </a:r>
          <a:r>
            <a:rPr lang="ru-RU" sz="2400" b="1" dirty="0" smtClean="0">
              <a:solidFill>
                <a:srgbClr val="C00000"/>
              </a:solidFill>
            </a:rPr>
            <a:t>(4137,3)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 -28%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3035AC85-15E6-4144-B706-6DC826716971}" type="parTrans" cxnId="{A45D5B24-72DE-4FBC-B653-8FEDF3260224}">
      <dgm:prSet/>
      <dgm:spPr/>
      <dgm:t>
        <a:bodyPr/>
        <a:lstStyle/>
        <a:p>
          <a:endParaRPr lang="ru-RU"/>
        </a:p>
      </dgm:t>
    </dgm:pt>
    <dgm:pt modelId="{83DA8F56-1780-4182-AC51-3A6E24442E13}" type="sibTrans" cxnId="{A45D5B24-72DE-4FBC-B653-8FEDF3260224}">
      <dgm:prSet/>
      <dgm:spPr/>
      <dgm:t>
        <a:bodyPr/>
        <a:lstStyle/>
        <a:p>
          <a:endParaRPr lang="ru-RU"/>
        </a:p>
      </dgm:t>
    </dgm:pt>
    <dgm:pt modelId="{B9FA6672-4924-41AD-BA64-B9B043BD552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ДОХОДЫ  </a:t>
          </a:r>
          <a:r>
            <a:rPr lang="ru-RU" sz="2000" b="1" dirty="0" smtClean="0"/>
            <a:t> </a:t>
          </a:r>
          <a:r>
            <a:rPr lang="ru-RU" sz="2000" b="1" dirty="0" smtClean="0">
              <a:solidFill>
                <a:srgbClr val="C00000"/>
              </a:solidFill>
            </a:rPr>
            <a:t>(14794,6)</a:t>
          </a:r>
        </a:p>
      </dgm:t>
    </dgm:pt>
    <dgm:pt modelId="{2F1A4EDA-FD15-4C47-9C97-9744BB458CB2}" type="parTrans" cxnId="{364510AC-B937-43AB-9299-35B883C460E8}">
      <dgm:prSet/>
      <dgm:spPr/>
      <dgm:t>
        <a:bodyPr/>
        <a:lstStyle/>
        <a:p>
          <a:endParaRPr lang="ru-RU"/>
        </a:p>
      </dgm:t>
    </dgm:pt>
    <dgm:pt modelId="{B8B2D0A2-FC41-4953-9276-5F44B7DF6D14}" type="sibTrans" cxnId="{364510AC-B937-43AB-9299-35B883C460E8}">
      <dgm:prSet/>
      <dgm:spPr/>
      <dgm:t>
        <a:bodyPr/>
        <a:lstStyle/>
        <a:p>
          <a:endParaRPr lang="ru-RU"/>
        </a:p>
      </dgm:t>
    </dgm:pt>
    <dgm:pt modelId="{7AF3AD77-2099-4356-A97E-0844075A0CC2}" type="pres">
      <dgm:prSet presAssocID="{1886F09F-E9F3-4931-BD8D-44D6AD6BACCF}" presName="Name0" presStyleCnt="0">
        <dgm:presLayoutVars>
          <dgm:chMax val="4"/>
          <dgm:resizeHandles val="exact"/>
        </dgm:presLayoutVars>
      </dgm:prSet>
      <dgm:spPr/>
    </dgm:pt>
    <dgm:pt modelId="{1866B9FD-F4D9-43B0-808D-AB0E135DB460}" type="pres">
      <dgm:prSet presAssocID="{1886F09F-E9F3-4931-BD8D-44D6AD6BACCF}" presName="ellipse" presStyleLbl="trBgShp" presStyleIdx="0" presStyleCnt="1" custScaleX="205792"/>
      <dgm:spPr/>
    </dgm:pt>
    <dgm:pt modelId="{09E476AB-B1B3-46D7-8CC1-C02E6F5FFC4B}" type="pres">
      <dgm:prSet presAssocID="{1886F09F-E9F3-4931-BD8D-44D6AD6BACCF}" presName="arrow1" presStyleLbl="fgShp" presStyleIdx="0" presStyleCnt="1"/>
      <dgm:spPr/>
    </dgm:pt>
    <dgm:pt modelId="{E0E84E13-9F21-4ACE-8F4C-697F18B0CBAA}" type="pres">
      <dgm:prSet presAssocID="{1886F09F-E9F3-4931-BD8D-44D6AD6BACCF}" presName="rectangle" presStyleLbl="revTx" presStyleIdx="0" presStyleCnt="1" custScaleX="104422" custScaleY="7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41E8C-3E65-4214-B490-36C6FBBF4F16}" type="pres">
      <dgm:prSet presAssocID="{1FEC1FDB-0CAA-43E0-8843-163FFA289F22}" presName="item1" presStyleLbl="node1" presStyleIdx="0" presStyleCnt="3" custScaleX="146328" custScaleY="179102" custLinFactNeighborX="89495" custLinFactNeighborY="-53550">
        <dgm:presLayoutVars>
          <dgm:bulletEnabled val="1"/>
        </dgm:presLayoutVars>
      </dgm:prSet>
      <dgm:spPr/>
    </dgm:pt>
    <dgm:pt modelId="{0B804594-01AE-489B-A4AD-55AE6DD71D2B}" type="pres">
      <dgm:prSet presAssocID="{DE08F056-DA5D-42F7-BE2B-271D39B6CBE2}" presName="item2" presStyleLbl="node1" presStyleIdx="1" presStyleCnt="3" custScaleX="178459" custScaleY="196390" custLinFactNeighborX="-26374" custLinFactNeighborY="19407">
        <dgm:presLayoutVars>
          <dgm:bulletEnabled val="1"/>
        </dgm:presLayoutVars>
      </dgm:prSet>
      <dgm:spPr/>
    </dgm:pt>
    <dgm:pt modelId="{EE863BAF-748E-4B39-A1F6-5010B9841BC0}" type="pres">
      <dgm:prSet presAssocID="{B9FA6672-4924-41AD-BA64-B9B043BD5521}" presName="item3" presStyleLbl="node1" presStyleIdx="2" presStyleCnt="3" custScaleX="124908" custScaleY="130620" custLinFactY="12444" custLinFactNeighborX="-375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1A-F1C2-47AD-97DE-DD02767ADECC}" type="pres">
      <dgm:prSet presAssocID="{1886F09F-E9F3-4931-BD8D-44D6AD6BACCF}" presName="funnel" presStyleLbl="trAlignAcc1" presStyleIdx="0" presStyleCnt="1" custScaleX="196375" custLinFactNeighborX="77" custLinFactNeighborY="1987"/>
      <dgm:spPr/>
    </dgm:pt>
  </dgm:ptLst>
  <dgm:cxnLst>
    <dgm:cxn modelId="{C5954DD9-2518-4AE0-9609-FCB3954E5B07}" type="presOf" srcId="{1886F09F-E9F3-4931-BD8D-44D6AD6BACCF}" destId="{7AF3AD77-2099-4356-A97E-0844075A0CC2}" srcOrd="0" destOrd="0" presId="urn:microsoft.com/office/officeart/2005/8/layout/funnel1"/>
    <dgm:cxn modelId="{A45D5B24-72DE-4FBC-B653-8FEDF3260224}" srcId="{1886F09F-E9F3-4931-BD8D-44D6AD6BACCF}" destId="{DE08F056-DA5D-42F7-BE2B-271D39B6CBE2}" srcOrd="2" destOrd="0" parTransId="{3035AC85-15E6-4144-B706-6DC826716971}" sibTransId="{83DA8F56-1780-4182-AC51-3A6E24442E13}"/>
    <dgm:cxn modelId="{E797FBDA-14DD-4F5F-9EB5-96DC918C2564}" type="presOf" srcId="{AC453D3F-B226-4DAF-8818-CDB620369204}" destId="{EE863BAF-748E-4B39-A1F6-5010B9841BC0}" srcOrd="0" destOrd="0" presId="urn:microsoft.com/office/officeart/2005/8/layout/funnel1"/>
    <dgm:cxn modelId="{B8F9DBB0-275B-4C44-985A-186F2F9DF477}" type="presOf" srcId="{B9FA6672-4924-41AD-BA64-B9B043BD5521}" destId="{E0E84E13-9F21-4ACE-8F4C-697F18B0CBAA}" srcOrd="0" destOrd="0" presId="urn:microsoft.com/office/officeart/2005/8/layout/funnel1"/>
    <dgm:cxn modelId="{10422088-69C3-423F-972B-F5AC288D11CC}" srcId="{1886F09F-E9F3-4931-BD8D-44D6AD6BACCF}" destId="{AC453D3F-B226-4DAF-8818-CDB620369204}" srcOrd="0" destOrd="0" parTransId="{780B8710-6E1D-4037-988E-64B13601CCA0}" sibTransId="{AD2E6355-7A31-498A-B94B-1E1324600AA3}"/>
    <dgm:cxn modelId="{BB86BDE9-0E38-4695-894C-A709A9EC54E8}" type="presOf" srcId="{1FEC1FDB-0CAA-43E0-8843-163FFA289F22}" destId="{0B804594-01AE-489B-A4AD-55AE6DD71D2B}" srcOrd="0" destOrd="0" presId="urn:microsoft.com/office/officeart/2005/8/layout/funnel1"/>
    <dgm:cxn modelId="{D96175CB-AACD-4DFE-8100-C92025251572}" srcId="{1886F09F-E9F3-4931-BD8D-44D6AD6BACCF}" destId="{1FEC1FDB-0CAA-43E0-8843-163FFA289F22}" srcOrd="1" destOrd="0" parTransId="{6304057B-E15D-45A2-A38D-2107FFEED5A9}" sibTransId="{225DAED3-9000-42D4-876F-64C357D28665}"/>
    <dgm:cxn modelId="{CC75872D-5920-44EE-A3DE-E9DDC422946B}" type="presOf" srcId="{DE08F056-DA5D-42F7-BE2B-271D39B6CBE2}" destId="{92441E8C-3E65-4214-B490-36C6FBBF4F16}" srcOrd="0" destOrd="0" presId="urn:microsoft.com/office/officeart/2005/8/layout/funnel1"/>
    <dgm:cxn modelId="{364510AC-B937-43AB-9299-35B883C460E8}" srcId="{1886F09F-E9F3-4931-BD8D-44D6AD6BACCF}" destId="{B9FA6672-4924-41AD-BA64-B9B043BD5521}" srcOrd="3" destOrd="0" parTransId="{2F1A4EDA-FD15-4C47-9C97-9744BB458CB2}" sibTransId="{B8B2D0A2-FC41-4953-9276-5F44B7DF6D14}"/>
    <dgm:cxn modelId="{F5271D0B-BDBE-4FCF-83A1-EC404F2275CA}" type="presParOf" srcId="{7AF3AD77-2099-4356-A97E-0844075A0CC2}" destId="{1866B9FD-F4D9-43B0-808D-AB0E135DB460}" srcOrd="0" destOrd="0" presId="urn:microsoft.com/office/officeart/2005/8/layout/funnel1"/>
    <dgm:cxn modelId="{841B69E2-67ED-4F06-AC26-E825AB3CF021}" type="presParOf" srcId="{7AF3AD77-2099-4356-A97E-0844075A0CC2}" destId="{09E476AB-B1B3-46D7-8CC1-C02E6F5FFC4B}" srcOrd="1" destOrd="0" presId="urn:microsoft.com/office/officeart/2005/8/layout/funnel1"/>
    <dgm:cxn modelId="{DE05A5BC-A1C4-4104-8C5B-00E09B435187}" type="presParOf" srcId="{7AF3AD77-2099-4356-A97E-0844075A0CC2}" destId="{E0E84E13-9F21-4ACE-8F4C-697F18B0CBAA}" srcOrd="2" destOrd="0" presId="urn:microsoft.com/office/officeart/2005/8/layout/funnel1"/>
    <dgm:cxn modelId="{33E53F56-7958-47E5-BFE9-1CE6A9A46304}" type="presParOf" srcId="{7AF3AD77-2099-4356-A97E-0844075A0CC2}" destId="{92441E8C-3E65-4214-B490-36C6FBBF4F16}" srcOrd="3" destOrd="0" presId="urn:microsoft.com/office/officeart/2005/8/layout/funnel1"/>
    <dgm:cxn modelId="{5081ECDD-911F-4944-9434-96A7E2837D39}" type="presParOf" srcId="{7AF3AD77-2099-4356-A97E-0844075A0CC2}" destId="{0B804594-01AE-489B-A4AD-55AE6DD71D2B}" srcOrd="4" destOrd="0" presId="urn:microsoft.com/office/officeart/2005/8/layout/funnel1"/>
    <dgm:cxn modelId="{5B6AB1DC-EE98-43FF-94F8-F5B5F09D9117}" type="presParOf" srcId="{7AF3AD77-2099-4356-A97E-0844075A0CC2}" destId="{EE863BAF-748E-4B39-A1F6-5010B9841BC0}" srcOrd="5" destOrd="0" presId="urn:microsoft.com/office/officeart/2005/8/layout/funnel1"/>
    <dgm:cxn modelId="{934112F2-C674-403A-911D-FF58A8C45C91}" type="presParOf" srcId="{7AF3AD77-2099-4356-A97E-0844075A0CC2}" destId="{AF91AF1A-F1C2-47AD-97DE-DD02767ADEC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389B8-5751-48D1-90C1-786A842DC08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315E57-3519-4685-B507-AFF75DDBFED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2012г. 8331,9 тыс.руб.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893CD893-D764-47C3-BD12-DA9CE743B912}" type="parTrans" cxnId="{A4A8D3C5-2961-4BF8-867F-FA82D0ABC978}">
      <dgm:prSet/>
      <dgm:spPr/>
      <dgm:t>
        <a:bodyPr/>
        <a:lstStyle/>
        <a:p>
          <a:endParaRPr lang="ru-RU"/>
        </a:p>
      </dgm:t>
    </dgm:pt>
    <dgm:pt modelId="{1E2FFDDB-D058-4D54-A75C-8A159D451E8B}" type="sibTrans" cxnId="{A4A8D3C5-2961-4BF8-867F-FA82D0ABC978}">
      <dgm:prSet/>
      <dgm:spPr/>
      <dgm:t>
        <a:bodyPr/>
        <a:lstStyle/>
        <a:p>
          <a:endParaRPr lang="ru-RU"/>
        </a:p>
      </dgm:t>
    </dgm:pt>
    <dgm:pt modelId="{9665AB81-208E-4966-9901-289DA53D427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</a:rPr>
            <a:t>2013г. 10625,3 тыс. руб.</a:t>
          </a:r>
          <a:endParaRPr lang="ru-RU" b="1" dirty="0">
            <a:solidFill>
              <a:srgbClr val="FF0000"/>
            </a:solidFill>
          </a:endParaRPr>
        </a:p>
      </dgm:t>
    </dgm:pt>
    <dgm:pt modelId="{6150E60A-E9E0-492C-979B-52A176258114}" type="parTrans" cxnId="{AF36D29F-C8B3-4891-BC6A-92CB8A8293D7}">
      <dgm:prSet/>
      <dgm:spPr/>
      <dgm:t>
        <a:bodyPr/>
        <a:lstStyle/>
        <a:p>
          <a:endParaRPr lang="ru-RU"/>
        </a:p>
      </dgm:t>
    </dgm:pt>
    <dgm:pt modelId="{8D645618-2D69-418D-BF39-B0252F83956D}" type="sibTrans" cxnId="{AF36D29F-C8B3-4891-BC6A-92CB8A8293D7}">
      <dgm:prSet/>
      <dgm:spPr/>
      <dgm:t>
        <a:bodyPr/>
        <a:lstStyle/>
        <a:p>
          <a:endParaRPr lang="ru-RU"/>
        </a:p>
      </dgm:t>
    </dgm:pt>
    <dgm:pt modelId="{A76C0B5F-02DD-43AE-8FCA-AB74C77A3CF3}" type="pres">
      <dgm:prSet presAssocID="{2C9389B8-5751-48D1-90C1-786A842DC084}" presName="arrowDiagram" presStyleCnt="0">
        <dgm:presLayoutVars>
          <dgm:chMax val="5"/>
          <dgm:dir/>
          <dgm:resizeHandles val="exact"/>
        </dgm:presLayoutVars>
      </dgm:prSet>
      <dgm:spPr/>
    </dgm:pt>
    <dgm:pt modelId="{24F4B8D5-A325-4AFE-B29C-9A0B244AE450}" type="pres">
      <dgm:prSet presAssocID="{2C9389B8-5751-48D1-90C1-786A842DC084}" presName="arrow" presStyleLbl="bgShp" presStyleIdx="0" presStyleCnt="1" custScaleX="150516"/>
      <dgm:spPr/>
    </dgm:pt>
    <dgm:pt modelId="{2224848A-8CCE-477F-BE27-45D865D14721}" type="pres">
      <dgm:prSet presAssocID="{2C9389B8-5751-48D1-90C1-786A842DC084}" presName="arrowDiagram2" presStyleCnt="0"/>
      <dgm:spPr/>
    </dgm:pt>
    <dgm:pt modelId="{976B9BC4-774A-43ED-9F7C-2F2AEE2A2A66}" type="pres">
      <dgm:prSet presAssocID="{64315E57-3519-4685-B507-AFF75DDBFEDF}" presName="bullet2a" presStyleLbl="node1" presStyleIdx="0" presStyleCnt="2"/>
      <dgm:spPr/>
    </dgm:pt>
    <dgm:pt modelId="{B4C5F70E-09F6-49A4-A945-7CDA6F9A260C}" type="pres">
      <dgm:prSet presAssocID="{64315E57-3519-4685-B507-AFF75DDBFEDF}" presName="textBox2a" presStyleLbl="revTx" presStyleIdx="0" presStyleCnt="2">
        <dgm:presLayoutVars>
          <dgm:bulletEnabled val="1"/>
        </dgm:presLayoutVars>
      </dgm:prSet>
      <dgm:spPr/>
    </dgm:pt>
    <dgm:pt modelId="{F4BC406C-6854-4AA9-AC72-55B7755E6C01}" type="pres">
      <dgm:prSet presAssocID="{9665AB81-208E-4966-9901-289DA53D427F}" presName="bullet2b" presStyleLbl="node1" presStyleIdx="1" presStyleCnt="2"/>
      <dgm:spPr/>
    </dgm:pt>
    <dgm:pt modelId="{B7BF2E98-A2E5-42D6-8CE3-B16E49BD5CD9}" type="pres">
      <dgm:prSet presAssocID="{9665AB81-208E-4966-9901-289DA53D427F}" presName="textBox2b" presStyleLbl="revTx" presStyleIdx="1" presStyleCnt="2" custScaleX="107460" custScaleY="108174">
        <dgm:presLayoutVars>
          <dgm:bulletEnabled val="1"/>
        </dgm:presLayoutVars>
      </dgm:prSet>
      <dgm:spPr/>
    </dgm:pt>
  </dgm:ptLst>
  <dgm:cxnLst>
    <dgm:cxn modelId="{9509CD94-3D46-4F1B-95C8-4C36A10D22C7}" type="presOf" srcId="{9665AB81-208E-4966-9901-289DA53D427F}" destId="{B7BF2E98-A2E5-42D6-8CE3-B16E49BD5CD9}" srcOrd="0" destOrd="0" presId="urn:microsoft.com/office/officeart/2005/8/layout/arrow2"/>
    <dgm:cxn modelId="{A4A8D3C5-2961-4BF8-867F-FA82D0ABC978}" srcId="{2C9389B8-5751-48D1-90C1-786A842DC084}" destId="{64315E57-3519-4685-B507-AFF75DDBFEDF}" srcOrd="0" destOrd="0" parTransId="{893CD893-D764-47C3-BD12-DA9CE743B912}" sibTransId="{1E2FFDDB-D058-4D54-A75C-8A159D451E8B}"/>
    <dgm:cxn modelId="{F52844FA-1BFE-4BBD-8D7D-AE47140B26F5}" type="presOf" srcId="{64315E57-3519-4685-B507-AFF75DDBFEDF}" destId="{B4C5F70E-09F6-49A4-A945-7CDA6F9A260C}" srcOrd="0" destOrd="0" presId="urn:microsoft.com/office/officeart/2005/8/layout/arrow2"/>
    <dgm:cxn modelId="{AF36D29F-C8B3-4891-BC6A-92CB8A8293D7}" srcId="{2C9389B8-5751-48D1-90C1-786A842DC084}" destId="{9665AB81-208E-4966-9901-289DA53D427F}" srcOrd="1" destOrd="0" parTransId="{6150E60A-E9E0-492C-979B-52A176258114}" sibTransId="{8D645618-2D69-418D-BF39-B0252F83956D}"/>
    <dgm:cxn modelId="{F3611F3A-0E82-4C66-AF65-FC4B62D74259}" type="presOf" srcId="{2C9389B8-5751-48D1-90C1-786A842DC084}" destId="{A76C0B5F-02DD-43AE-8FCA-AB74C77A3CF3}" srcOrd="0" destOrd="0" presId="urn:microsoft.com/office/officeart/2005/8/layout/arrow2"/>
    <dgm:cxn modelId="{B50CACF5-175A-433A-8C55-269069E55A33}" type="presParOf" srcId="{A76C0B5F-02DD-43AE-8FCA-AB74C77A3CF3}" destId="{24F4B8D5-A325-4AFE-B29C-9A0B244AE450}" srcOrd="0" destOrd="0" presId="urn:microsoft.com/office/officeart/2005/8/layout/arrow2"/>
    <dgm:cxn modelId="{93DB967D-9EAD-4F77-889B-C106901309E2}" type="presParOf" srcId="{A76C0B5F-02DD-43AE-8FCA-AB74C77A3CF3}" destId="{2224848A-8CCE-477F-BE27-45D865D14721}" srcOrd="1" destOrd="0" presId="urn:microsoft.com/office/officeart/2005/8/layout/arrow2"/>
    <dgm:cxn modelId="{7D832C56-8E69-4671-976A-438674AFE530}" type="presParOf" srcId="{2224848A-8CCE-477F-BE27-45D865D14721}" destId="{976B9BC4-774A-43ED-9F7C-2F2AEE2A2A66}" srcOrd="0" destOrd="0" presId="urn:microsoft.com/office/officeart/2005/8/layout/arrow2"/>
    <dgm:cxn modelId="{F8E5D164-AEE7-4CF3-BA79-5A0F292AAEF4}" type="presParOf" srcId="{2224848A-8CCE-477F-BE27-45D865D14721}" destId="{B4C5F70E-09F6-49A4-A945-7CDA6F9A260C}" srcOrd="1" destOrd="0" presId="urn:microsoft.com/office/officeart/2005/8/layout/arrow2"/>
    <dgm:cxn modelId="{DA1AF368-E70A-480D-B1F5-4E44FCDDF838}" type="presParOf" srcId="{2224848A-8CCE-477F-BE27-45D865D14721}" destId="{F4BC406C-6854-4AA9-AC72-55B7755E6C01}" srcOrd="2" destOrd="0" presId="urn:microsoft.com/office/officeart/2005/8/layout/arrow2"/>
    <dgm:cxn modelId="{CD89D785-1173-437D-BB84-B39E0F3FFC21}" type="presParOf" srcId="{2224848A-8CCE-477F-BE27-45D865D14721}" destId="{B7BF2E98-A2E5-42D6-8CE3-B16E49BD5CD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72663" y="348601"/>
          <a:ext cx="1979622" cy="197962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r>
            <a:rPr lang="ru-RU" sz="2800" b="1" kern="1200" dirty="0" smtClean="0"/>
            <a:t> </a:t>
          </a:r>
          <a:r>
            <a:rPr lang="ru-RU" sz="2300" b="1" kern="1200" dirty="0" smtClean="0">
              <a:solidFill>
                <a:srgbClr val="FF0000"/>
              </a:solidFill>
            </a:rPr>
            <a:t>(14794,6)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72663" y="348601"/>
        <a:ext cx="1979622" cy="1979622"/>
      </dsp:txXfrm>
    </dsp:sp>
    <dsp:sp modelId="{7183D05E-D7B3-4E6A-88EF-AFDFBE4C93A9}">
      <dsp:nvSpPr>
        <dsp:cNvPr id="0" name=""/>
        <dsp:cNvSpPr/>
      </dsp:nvSpPr>
      <dsp:spPr>
        <a:xfrm>
          <a:off x="2160240" y="1296140"/>
          <a:ext cx="1052227" cy="185006"/>
        </a:xfrm>
        <a:prstGeom prst="round1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160240" y="1296140"/>
        <a:ext cx="1052227" cy="185006"/>
      </dsp:txXfrm>
    </dsp:sp>
    <dsp:sp modelId="{26F00F57-DBE0-4803-B685-582CE0BF695F}">
      <dsp:nvSpPr>
        <dsp:cNvPr id="0" name=""/>
        <dsp:cNvSpPr/>
      </dsp:nvSpPr>
      <dsp:spPr>
        <a:xfrm>
          <a:off x="3325357" y="421392"/>
          <a:ext cx="1979622" cy="197962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Расходы </a:t>
          </a:r>
          <a:r>
            <a:rPr lang="ru-RU" sz="2300" kern="1200" dirty="0" smtClean="0">
              <a:solidFill>
                <a:srgbClr val="FF0000"/>
              </a:solidFill>
            </a:rPr>
            <a:t>(</a:t>
          </a:r>
          <a:r>
            <a:rPr lang="ru-RU" sz="2300" b="1" kern="1200" dirty="0" smtClean="0">
              <a:solidFill>
                <a:srgbClr val="FF0000"/>
              </a:solidFill>
            </a:rPr>
            <a:t>14420,1</a:t>
          </a:r>
          <a:r>
            <a:rPr lang="ru-RU" sz="2300" kern="1200" dirty="0" smtClean="0">
              <a:solidFill>
                <a:srgbClr val="FF0000"/>
              </a:solidFill>
            </a:rPr>
            <a:t>)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3325357" y="421392"/>
        <a:ext cx="1979622" cy="1979622"/>
      </dsp:txXfrm>
    </dsp:sp>
    <dsp:sp modelId="{C9F59194-2611-4388-8F26-924DFEC37142}">
      <dsp:nvSpPr>
        <dsp:cNvPr id="0" name=""/>
        <dsp:cNvSpPr/>
      </dsp:nvSpPr>
      <dsp:spPr>
        <a:xfrm>
          <a:off x="5495067" y="830065"/>
          <a:ext cx="1148180" cy="114818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5495067" y="830065"/>
        <a:ext cx="1148180" cy="1148180"/>
      </dsp:txXfrm>
    </dsp:sp>
    <dsp:sp modelId="{3FABF8A8-C6A0-410D-8A6E-73B2D081BDF5}">
      <dsp:nvSpPr>
        <dsp:cNvPr id="0" name=""/>
        <dsp:cNvSpPr/>
      </dsp:nvSpPr>
      <dsp:spPr>
        <a:xfrm>
          <a:off x="6803993" y="414344"/>
          <a:ext cx="1979622" cy="197962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accent6">
                  <a:lumMod val="75000"/>
                </a:schemeClr>
              </a:solidFill>
            </a:rPr>
            <a:t>Профицит</a:t>
          </a:r>
          <a:r>
            <a:rPr lang="ru-RU" sz="23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300" kern="1200" dirty="0" smtClean="0">
              <a:solidFill>
                <a:srgbClr val="FF0000"/>
              </a:solidFill>
            </a:rPr>
            <a:t>(</a:t>
          </a:r>
          <a:r>
            <a:rPr lang="ru-RU" sz="2300" b="1" kern="1200" dirty="0" smtClean="0">
              <a:solidFill>
                <a:srgbClr val="FF0000"/>
              </a:solidFill>
            </a:rPr>
            <a:t>374,3</a:t>
          </a:r>
          <a:r>
            <a:rPr lang="ru-RU" sz="2300" kern="1200" dirty="0" smtClean="0">
              <a:solidFill>
                <a:srgbClr val="FF0000"/>
              </a:solidFill>
            </a:rPr>
            <a:t>)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6803993" y="414344"/>
        <a:ext cx="1979622" cy="1979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6B9FD-F4D9-43B0-808D-AB0E135DB460}">
      <dsp:nvSpPr>
        <dsp:cNvPr id="0" name=""/>
        <dsp:cNvSpPr/>
      </dsp:nvSpPr>
      <dsp:spPr>
        <a:xfrm>
          <a:off x="142404" y="270456"/>
          <a:ext cx="7932838" cy="13387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476AB-B1B3-46D7-8CC1-C02E6F5FFC4B}">
      <dsp:nvSpPr>
        <dsp:cNvPr id="0" name=""/>
        <dsp:cNvSpPr/>
      </dsp:nvSpPr>
      <dsp:spPr>
        <a:xfrm>
          <a:off x="3741274" y="3548517"/>
          <a:ext cx="747051" cy="47811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84E13-9F21-4ACE-8F4C-697F18B0CBAA}">
      <dsp:nvSpPr>
        <dsp:cNvPr id="0" name=""/>
        <dsp:cNvSpPr/>
      </dsp:nvSpPr>
      <dsp:spPr>
        <a:xfrm>
          <a:off x="2242593" y="4033020"/>
          <a:ext cx="3744412" cy="6924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ДОХОДЫ  </a:t>
          </a: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C00000"/>
              </a:solidFill>
            </a:rPr>
            <a:t>(14794,6)</a:t>
          </a:r>
        </a:p>
      </dsp:txBody>
      <dsp:txXfrm>
        <a:off x="2242593" y="4033020"/>
        <a:ext cx="3744412" cy="692435"/>
      </dsp:txXfrm>
    </dsp:sp>
    <dsp:sp modelId="{92441E8C-3E65-4214-B490-36C6FBBF4F16}">
      <dsp:nvSpPr>
        <dsp:cNvPr id="0" name=""/>
        <dsp:cNvSpPr/>
      </dsp:nvSpPr>
      <dsp:spPr>
        <a:xfrm>
          <a:off x="4474847" y="460642"/>
          <a:ext cx="1967661" cy="240837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Целевые  средства </a:t>
          </a:r>
          <a:r>
            <a:rPr lang="ru-RU" sz="2400" b="1" kern="1200" dirty="0" smtClean="0">
              <a:solidFill>
                <a:srgbClr val="C00000"/>
              </a:solidFill>
            </a:rPr>
            <a:t>(4137,3)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 -28%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474847" y="460642"/>
        <a:ext cx="1967661" cy="2408370"/>
      </dsp:txXfrm>
    </dsp:sp>
    <dsp:sp modelId="{0B804594-01AE-489B-A4AD-55AE6DD71D2B}">
      <dsp:nvSpPr>
        <dsp:cNvPr id="0" name=""/>
        <dsp:cNvSpPr/>
      </dsp:nvSpPr>
      <dsp:spPr>
        <a:xfrm>
          <a:off x="1738532" y="316636"/>
          <a:ext cx="2399724" cy="264084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Налоговые доходы   </a:t>
          </a:r>
          <a:r>
            <a:rPr lang="ru-RU" sz="2400" b="1" kern="1200" dirty="0" smtClean="0">
              <a:solidFill>
                <a:srgbClr val="C00000"/>
              </a:solidFill>
            </a:rPr>
            <a:t>(8163,0)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  - 55,2%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738532" y="316636"/>
        <a:ext cx="2399724" cy="2640841"/>
      </dsp:txXfrm>
    </dsp:sp>
    <dsp:sp modelId="{EE863BAF-748E-4B39-A1F6-5010B9841BC0}">
      <dsp:nvSpPr>
        <dsp:cNvPr id="0" name=""/>
        <dsp:cNvSpPr/>
      </dsp:nvSpPr>
      <dsp:spPr>
        <a:xfrm>
          <a:off x="3322710" y="1684782"/>
          <a:ext cx="1679628" cy="175643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4">
                  <a:lumMod val="75000"/>
                </a:schemeClr>
              </a:solidFill>
            </a:rPr>
            <a:t>Неналоговые  доходы  </a:t>
          </a:r>
          <a:r>
            <a:rPr lang="ru-RU" sz="1500" b="1" kern="1200" dirty="0" smtClean="0">
              <a:solidFill>
                <a:srgbClr val="C00000"/>
              </a:solidFill>
            </a:rPr>
            <a:t>(2494,3) </a:t>
          </a:r>
          <a:r>
            <a:rPr lang="ru-RU" sz="1500" b="1" kern="1200" dirty="0" smtClean="0">
              <a:solidFill>
                <a:schemeClr val="accent4">
                  <a:lumMod val="75000"/>
                </a:schemeClr>
              </a:solidFill>
            </a:rPr>
            <a:t>-16,8%</a:t>
          </a:r>
          <a:endParaRPr lang="ru-RU" sz="15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322710" y="1684782"/>
        <a:ext cx="1679628" cy="1756437"/>
      </dsp:txXfrm>
    </dsp:sp>
    <dsp:sp modelId="{AF91AF1A-F1C2-47AD-97DE-DD02767ADECC}">
      <dsp:nvSpPr>
        <dsp:cNvPr id="0" name=""/>
        <dsp:cNvSpPr/>
      </dsp:nvSpPr>
      <dsp:spPr>
        <a:xfrm>
          <a:off x="10359" y="172605"/>
          <a:ext cx="8215322" cy="33467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4B8D5-A325-4AFE-B29C-9A0B244AE450}">
      <dsp:nvSpPr>
        <dsp:cNvPr id="0" name=""/>
        <dsp:cNvSpPr/>
      </dsp:nvSpPr>
      <dsp:spPr>
        <a:xfrm>
          <a:off x="2" y="-46228"/>
          <a:ext cx="8229595" cy="3417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B9BC4-774A-43ED-9F7C-2F2AEE2A2A66}">
      <dsp:nvSpPr>
        <dsp:cNvPr id="0" name=""/>
        <dsp:cNvSpPr/>
      </dsp:nvSpPr>
      <dsp:spPr>
        <a:xfrm>
          <a:off x="2652219" y="1816169"/>
          <a:ext cx="191365" cy="19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F70E-09F6-49A4-A945-7CDA6F9A260C}">
      <dsp:nvSpPr>
        <dsp:cNvPr id="0" name=""/>
        <dsp:cNvSpPr/>
      </dsp:nvSpPr>
      <dsp:spPr>
        <a:xfrm>
          <a:off x="2747902" y="1911851"/>
          <a:ext cx="1776966" cy="145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01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5">
                  <a:lumMod val="75000"/>
                </a:schemeClr>
              </a:solidFill>
            </a:rPr>
            <a:t>2012г. 8331,9 тыс.руб.</a:t>
          </a:r>
          <a:endParaRPr lang="ru-RU" sz="3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747902" y="1911851"/>
        <a:ext cx="1776966" cy="1459162"/>
      </dsp:txXfrm>
    </dsp:sp>
    <dsp:sp modelId="{F4BC406C-6854-4AA9-AC72-55B7755E6C01}">
      <dsp:nvSpPr>
        <dsp:cNvPr id="0" name=""/>
        <dsp:cNvSpPr/>
      </dsp:nvSpPr>
      <dsp:spPr>
        <a:xfrm>
          <a:off x="4415517" y="944772"/>
          <a:ext cx="328055" cy="328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2E98-A2E5-42D6-8CE3-B16E49BD5CD9}">
      <dsp:nvSpPr>
        <dsp:cNvPr id="0" name=""/>
        <dsp:cNvSpPr/>
      </dsp:nvSpPr>
      <dsp:spPr>
        <a:xfrm>
          <a:off x="4513264" y="1016343"/>
          <a:ext cx="1909528" cy="244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30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FF0000"/>
              </a:solidFill>
            </a:rPr>
            <a:t>2013г. 10625,3 тыс. руб.</a:t>
          </a:r>
          <a:endParaRPr lang="ru-RU" sz="3400" b="1" kern="1200" dirty="0">
            <a:solidFill>
              <a:srgbClr val="FF0000"/>
            </a:solidFill>
          </a:endParaRPr>
        </a:p>
      </dsp:txBody>
      <dsp:txXfrm>
        <a:off x="4513264" y="1016343"/>
        <a:ext cx="1909528" cy="244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ECAAD-E1CD-4CF8-83A5-9CE63E21D539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80F7E-6053-4EAD-B25E-2C2A1B18F0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80F7E-6053-4EAD-B25E-2C2A1B18F0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2664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Исполнение бюджета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Грушево-Дубовского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за 2013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192688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3" y="2636912"/>
            <a:ext cx="6192689" cy="403244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1800" y="2132856"/>
            <a:ext cx="3312368" cy="22322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СТРУКТУРА РАСХОДОВ БЮДЖЕТА (14420,1)</a:t>
            </a:r>
            <a:endParaRPr lang="ru-RU" sz="2800" dirty="0"/>
          </a:p>
        </p:txBody>
      </p:sp>
      <p:sp>
        <p:nvSpPr>
          <p:cNvPr id="3" name="Стрелка вверх 2"/>
          <p:cNvSpPr/>
          <p:nvPr/>
        </p:nvSpPr>
        <p:spPr>
          <a:xfrm rot="18100719">
            <a:off x="1946118" y="2100070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20704764">
            <a:off x="3112312" y="1145770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9555819">
            <a:off x="4879246" y="4195061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6604972">
            <a:off x="6019666" y="3192131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988110">
            <a:off x="4635367" y="1153060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731456">
            <a:off x="5836118" y="1847404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1454788">
            <a:off x="3442295" y="4293116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4576153">
            <a:off x="2153154" y="3591406"/>
            <a:ext cx="864096" cy="108012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4283968" y="-171400"/>
            <a:ext cx="1944216" cy="1656184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НАЦИОНАЛЬНАЯ ОБОРОНА(149,3)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876256" y="3356992"/>
            <a:ext cx="2267744" cy="1656184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НАЦИОНАЛЬ- НАЯ ЭКОНОМИКА (5314,4)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372200" y="836712"/>
            <a:ext cx="2160240" cy="15841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(95,2)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5004048" y="5085184"/>
            <a:ext cx="1872208" cy="177281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ЖИЛИЩНО-КОММУНАЛЬНОЕ ХОЗЯЙСТВО (1508,7)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 rot="20678220">
            <a:off x="2780977" y="5218737"/>
            <a:ext cx="1900320" cy="14127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КУЛЬТУРА(2700,5)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0" y="3717032"/>
            <a:ext cx="2339752" cy="1728192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СОЦИАЛЬНАЯ ПОЛИТИКА (180,6)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251520" y="1052736"/>
            <a:ext cx="1944216" cy="1728192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ОТРИЦАТЕ-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ЛЬНЫЙ ТРАНСФЕРТ(25,9)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1979712" y="0"/>
            <a:ext cx="1944216" cy="1412776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ОБЩЕГОСУДАРСТВЕННЫЕ ВОПРОСЫ (4345,5)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708920"/>
          <a:ext cx="8229600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Динамика расходов на реализацию областных и муниципальных программ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2012 – 2013 гг.</a:t>
            </a:r>
          </a:p>
          <a:p>
            <a:pPr algn="ctr"/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2843808" y="2636912"/>
            <a:ext cx="2016224" cy="144016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Темп роста 127,5%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51520" y="0"/>
            <a:ext cx="8640960" cy="306896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Структура расходов на социально-культурную сферу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4572000" y="5661248"/>
            <a:ext cx="3168352" cy="86409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Социальная политика   </a:t>
            </a:r>
            <a:r>
              <a:rPr lang="ru-RU" sz="2400" b="1" dirty="0" smtClean="0">
                <a:solidFill>
                  <a:srgbClr val="FF0000"/>
                </a:solidFill>
              </a:rPr>
              <a:t>(180,6) –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6,3%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899592" y="3068960"/>
            <a:ext cx="3168352" cy="352839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Культура </a:t>
            </a:r>
            <a:r>
              <a:rPr lang="ru-RU" sz="4800" b="1" dirty="0" smtClean="0">
                <a:solidFill>
                  <a:srgbClr val="FF0000"/>
                </a:solidFill>
              </a:rPr>
              <a:t>(2700,5) -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93,7%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668344" y="285293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674420"/>
          <a:ext cx="8280920" cy="4684934"/>
        </p:xfrm>
        <a:graphic>
          <a:graphicData uri="http://schemas.openxmlformats.org/drawingml/2006/table">
            <a:tbl>
              <a:tblPr/>
              <a:tblGrid>
                <a:gridCol w="4842831"/>
                <a:gridCol w="1081611"/>
                <a:gridCol w="1252009"/>
                <a:gridCol w="1104469"/>
              </a:tblGrid>
              <a:tr h="52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Наименование передаваемого полномочия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 год тыс.руб.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год      тыс. руб.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Темп роста, %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1756,1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2841,6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161,8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Расходы в области культуры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1621,5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2600,5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160,4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Расходы по содержанию и организации деятельности АСФ на территории поселения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90,0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159,2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176,9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в области архитектуры и градостроительства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112,2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по обеспечению малоимущих граждан, проживающих в поселении и нуждающихся в улучшении жилищных условий, жилыми помещениями в соответствии с жилищным законодательством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18,4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41,3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224,5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Расходы по организации исполнительно-распорядительных функций в сфере жилищно - коммунального хозяйства и оплате его услуг, уполномоченного производить расчет адресной социальной выплаты и устанавливать наличие оснований на ее получение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16,4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17,4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106,1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Расходы в области муниципального жилищного контроля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12,2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10550" algn="l"/>
                        </a:tabLs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3" marR="41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88640"/>
            <a:ext cx="8280920" cy="144016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Объем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межбюджетных трансфертов, перечисляемых из местного бюджета бюджету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Белокалитвинского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района на финансирование расходов, связанных с передачей осуществления части полномочий органов местного самоуправления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Грушево-Дубовского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сельского поселения органам местного самоуправления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Белокалитвинского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района   в 2012 - 2013 годах (тыс. рублей)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iport.ru/img/news/2012/07/10/093204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72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верх 4"/>
          <p:cNvSpPr/>
          <p:nvPr/>
        </p:nvSpPr>
        <p:spPr>
          <a:xfrm>
            <a:off x="179512" y="188640"/>
            <a:ext cx="8640960" cy="3096344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374,3 тыс. руб. -   переходят            на 2014 год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ФАКТИЧЕСКОЕ ИСПОЛНЕНИЕ БЮДЖЕТА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5min.by/includes_c/timthumb.php?src=http://5min.by/images/6231.jpg&amp;h=320&amp;a=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916832"/>
            <a:ext cx="4320481" cy="20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7668344" y="321297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ДОХОДНАЯ ЧАСТЬ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7668344" y="1484784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923928" y="1124744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03648" y="5777880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3356992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23728" y="4653136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55976" y="0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323528" y="1484784"/>
            <a:ext cx="1907704" cy="29249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НАЛОГОВЫЕ ДОХОДЫ</a:t>
            </a:r>
            <a:endParaRPr lang="ru-RU" sz="2400" dirty="0"/>
          </a:p>
        </p:txBody>
      </p:sp>
      <p:sp>
        <p:nvSpPr>
          <p:cNvPr id="13" name="Облако 12"/>
          <p:cNvSpPr/>
          <p:nvPr/>
        </p:nvSpPr>
        <p:spPr>
          <a:xfrm>
            <a:off x="5111552" y="0"/>
            <a:ext cx="4032448" cy="112474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НДФЛ (налог на доходы физ.лиц) </a:t>
            </a:r>
            <a:r>
              <a:rPr lang="ru-RU" dirty="0" smtClean="0">
                <a:solidFill>
                  <a:srgbClr val="FF0000"/>
                </a:solidFill>
              </a:rPr>
              <a:t>(5259,6)  </a:t>
            </a:r>
            <a:r>
              <a:rPr lang="ru-RU" dirty="0" smtClean="0">
                <a:solidFill>
                  <a:schemeClr val="tx1"/>
                </a:solidFill>
              </a:rPr>
              <a:t>64,4%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716016" y="908720"/>
            <a:ext cx="4032448" cy="12241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</a:t>
            </a:r>
            <a:r>
              <a:rPr lang="ru-RU" dirty="0" smtClean="0">
                <a:solidFill>
                  <a:srgbClr val="FF0000"/>
                </a:solidFill>
              </a:rPr>
              <a:t>(2709,4) </a:t>
            </a:r>
            <a:r>
              <a:rPr lang="ru-RU" dirty="0" smtClean="0"/>
              <a:t>33,2%</a:t>
            </a: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4355976" y="2060848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Единый с</a:t>
            </a:r>
            <a:r>
              <a:rPr lang="en-US" dirty="0" smtClean="0"/>
              <a:t>/</a:t>
            </a:r>
            <a:r>
              <a:rPr lang="ru-RU" dirty="0" err="1" smtClean="0"/>
              <a:t>х</a:t>
            </a:r>
            <a:r>
              <a:rPr lang="ru-RU" dirty="0" smtClean="0"/>
              <a:t> налог </a:t>
            </a:r>
            <a:r>
              <a:rPr lang="ru-RU" dirty="0" smtClean="0">
                <a:solidFill>
                  <a:srgbClr val="FF0000"/>
                </a:solidFill>
              </a:rPr>
              <a:t>(109,7) </a:t>
            </a:r>
            <a:r>
              <a:rPr lang="ru-RU" dirty="0" smtClean="0"/>
              <a:t>1,3%</a:t>
            </a: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3635896" y="3212976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 на имущество физ.лиц </a:t>
            </a:r>
            <a:r>
              <a:rPr lang="ru-RU" dirty="0" smtClean="0">
                <a:solidFill>
                  <a:srgbClr val="FF0000"/>
                </a:solidFill>
              </a:rPr>
              <a:t>(64,5) </a:t>
            </a:r>
            <a:r>
              <a:rPr lang="ru-RU" dirty="0" smtClean="0"/>
              <a:t>0,8%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2843808" y="4437112"/>
            <a:ext cx="4032448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Госпошлина </a:t>
            </a:r>
            <a:r>
              <a:rPr lang="ru-RU" dirty="0" smtClean="0">
                <a:solidFill>
                  <a:srgbClr val="FF0000"/>
                </a:solidFill>
              </a:rPr>
              <a:t>(16,1) </a:t>
            </a:r>
            <a:r>
              <a:rPr lang="ru-RU" dirty="0" smtClean="0"/>
              <a:t>0,2%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2339752" y="5589240"/>
            <a:ext cx="3888432" cy="126876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 с прим. упрощенной системы </a:t>
            </a:r>
            <a:r>
              <a:rPr lang="ru-RU" dirty="0" smtClean="0">
                <a:solidFill>
                  <a:srgbClr val="FF0000"/>
                </a:solidFill>
              </a:rPr>
              <a:t>(3,7) </a:t>
            </a:r>
            <a:r>
              <a:rPr lang="ru-RU" dirty="0" smtClean="0"/>
              <a:t>0,1%</a:t>
            </a:r>
            <a:endParaRPr lang="ru-RU" dirty="0"/>
          </a:p>
        </p:txBody>
      </p:sp>
      <p:pic>
        <p:nvPicPr>
          <p:cNvPr id="20" name="Рисунок 19" descr="http://www.europafm.ro/&amp;files/charts/poze_stiri/money_bag-thumb-540-0-1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21957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>
            <a:off x="3491880" y="2204864"/>
            <a:ext cx="792088" cy="10801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7847856" y="3068960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79512" y="2060848"/>
            <a:ext cx="2160240" cy="280831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267744" y="2132856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39626">
            <a:off x="2266600" y="3450436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24033">
            <a:off x="1996919" y="4566118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2699792" y="692696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земельных участков </a:t>
            </a:r>
            <a:r>
              <a:rPr lang="ru-RU" dirty="0" smtClean="0">
                <a:solidFill>
                  <a:srgbClr val="FF0000"/>
                </a:solidFill>
              </a:rPr>
              <a:t>(2468,0) </a:t>
            </a:r>
            <a:r>
              <a:rPr lang="ru-RU" dirty="0" smtClean="0"/>
              <a:t>98,9%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3203848" y="2204864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Продажа земельных участков </a:t>
            </a:r>
            <a:r>
              <a:rPr lang="ru-RU" dirty="0" smtClean="0">
                <a:solidFill>
                  <a:srgbClr val="FF0000"/>
                </a:solidFill>
              </a:rPr>
              <a:t>(1,2) </a:t>
            </a:r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3131840" y="3501008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 </a:t>
            </a:r>
            <a:r>
              <a:rPr lang="ru-RU" dirty="0" smtClean="0">
                <a:solidFill>
                  <a:srgbClr val="FF0000"/>
                </a:solidFill>
              </a:rPr>
              <a:t>(25,3) </a:t>
            </a:r>
            <a:r>
              <a:rPr lang="ru-RU" dirty="0" smtClean="0"/>
              <a:t>1,0%</a:t>
            </a:r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2699792" y="5085184"/>
            <a:ext cx="4032448" cy="122413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Невыясненные поступления </a:t>
            </a:r>
            <a:r>
              <a:rPr lang="ru-RU" dirty="0" smtClean="0">
                <a:solidFill>
                  <a:srgbClr val="FF0000"/>
                </a:solidFill>
              </a:rPr>
              <a:t>(-0,2)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9715686">
            <a:off x="1915079" y="1179993"/>
            <a:ext cx="792088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http://cdn.img.ria.ua/photos/ria/tmp_news_common/0/55/5534/5534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3984" y="4801940"/>
            <a:ext cx="2430016" cy="205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Горизонтальный свиток 26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ЦЕЛЕВЫЕ ПОСТУПЛЕНИЯ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1556792"/>
            <a:ext cx="4032448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1. ФЕДЕРАЛЬНЫЕ СРЕДСТВА: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991719">
            <a:off x="2778281" y="3353367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593861">
            <a:off x="5478007" y="3340254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259632" y="4653136"/>
            <a:ext cx="3312368" cy="194421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r>
              <a:rPr lang="ru-RU" dirty="0" smtClean="0"/>
              <a:t>а осуществление первичного воинского учета </a:t>
            </a:r>
            <a:r>
              <a:rPr lang="ru-RU" dirty="0" smtClean="0">
                <a:solidFill>
                  <a:srgbClr val="FFFF00"/>
                </a:solidFill>
              </a:rPr>
              <a:t>(149,3)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004048" y="4653136"/>
            <a:ext cx="3312368" cy="194421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r>
              <a:rPr lang="ru-RU" dirty="0" smtClean="0"/>
              <a:t>а составление протоколов об административных правонарушениях </a:t>
            </a:r>
            <a:r>
              <a:rPr lang="ru-RU" dirty="0" smtClean="0">
                <a:solidFill>
                  <a:srgbClr val="FFFF00"/>
                </a:solidFill>
              </a:rPr>
              <a:t>(0,2)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www.wwww4.com/w1462/86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48880"/>
            <a:ext cx="1368152" cy="2164436"/>
          </a:xfrm>
          <a:prstGeom prst="rect">
            <a:avLst/>
          </a:prstGeom>
          <a:noFill/>
        </p:spPr>
      </p:pic>
      <p:pic>
        <p:nvPicPr>
          <p:cNvPr id="20484" name="Picture 4" descr="http://www.yaruga.belnet.ru/cgi-bin/picture/0203201282919-6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478699" cy="1859024"/>
          </a:xfrm>
          <a:prstGeom prst="rect">
            <a:avLst/>
          </a:prstGeom>
          <a:noFill/>
        </p:spPr>
      </p:pic>
      <p:sp>
        <p:nvSpPr>
          <p:cNvPr id="15" name="Горизонтальный свиток 14"/>
          <p:cNvSpPr/>
          <p:nvPr/>
        </p:nvSpPr>
        <p:spPr>
          <a:xfrm>
            <a:off x="7596336" y="1484784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260648"/>
            <a:ext cx="4032448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2.  ОБЛАСТНЫЕ СРЕДСТВА: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991719">
            <a:off x="2418241" y="1913206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593861">
            <a:off x="5948559" y="1985824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0" y="3212976"/>
            <a:ext cx="2808312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dirty="0" smtClean="0"/>
              <a:t>апитальный ремонт дороги </a:t>
            </a:r>
            <a:r>
              <a:rPr lang="ru-RU" dirty="0" smtClean="0">
                <a:solidFill>
                  <a:srgbClr val="FF0000"/>
                </a:solidFill>
              </a:rPr>
              <a:t>(3417,9)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2348880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75856" y="3645024"/>
            <a:ext cx="2808312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r>
              <a:rPr lang="ru-RU" dirty="0" smtClean="0"/>
              <a:t>одержание дорог (дорожный фонд) </a:t>
            </a:r>
            <a:r>
              <a:rPr lang="ru-RU" dirty="0" smtClean="0">
                <a:solidFill>
                  <a:srgbClr val="FF0000"/>
                </a:solidFill>
              </a:rPr>
              <a:t>(254,3)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335688" y="2996952"/>
            <a:ext cx="2808312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повышение </a:t>
            </a:r>
            <a:r>
              <a:rPr lang="ru-RU" dirty="0" err="1" smtClean="0"/>
              <a:t>з</a:t>
            </a:r>
            <a:r>
              <a:rPr lang="en-US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 работникам культуры </a:t>
            </a:r>
            <a:r>
              <a:rPr lang="ru-RU" dirty="0" smtClean="0">
                <a:solidFill>
                  <a:srgbClr val="FF0000"/>
                </a:solidFill>
              </a:rPr>
              <a:t>(235,9)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tacina-adm.ru/files/images/2013/12/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67790"/>
            <a:ext cx="2520280" cy="1890210"/>
          </a:xfrm>
          <a:prstGeom prst="rect">
            <a:avLst/>
          </a:prstGeom>
          <a:noFill/>
        </p:spPr>
      </p:pic>
      <p:pic>
        <p:nvPicPr>
          <p:cNvPr id="19460" name="Picture 4" descr="http://img.rufox.ru/files/big2/56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41168"/>
            <a:ext cx="2678542" cy="1916832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7668344" y="33265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11760" y="404664"/>
            <a:ext cx="4032448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3.  РАЙОННЫЕ СРЕДСТВА: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991719">
            <a:off x="2418241" y="2057222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2204864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593861">
            <a:off x="5948559" y="1913817"/>
            <a:ext cx="648072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0" y="3284984"/>
            <a:ext cx="2808312" cy="1512168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приобретение памятника </a:t>
            </a:r>
            <a:r>
              <a:rPr lang="ru-RU" dirty="0" smtClean="0">
                <a:solidFill>
                  <a:srgbClr val="FF0000"/>
                </a:solidFill>
              </a:rPr>
              <a:t>(30,0)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75856" y="3140968"/>
            <a:ext cx="2808312" cy="1512168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езинфекция прогонных маршрутов </a:t>
            </a:r>
            <a:r>
              <a:rPr lang="ru-RU" dirty="0" smtClean="0">
                <a:solidFill>
                  <a:srgbClr val="FF0000"/>
                </a:solidFill>
              </a:rPr>
              <a:t>(8,7)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335688" y="3429000"/>
            <a:ext cx="2808312" cy="1512168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ыигрыш в конкурсе </a:t>
            </a:r>
            <a:r>
              <a:rPr lang="ru-RU" dirty="0" smtClean="0">
                <a:solidFill>
                  <a:srgbClr val="FF0000"/>
                </a:solidFill>
              </a:rPr>
              <a:t>(50,0)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arhcity.ru/data/0/15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941168"/>
            <a:ext cx="2115125" cy="1916832"/>
          </a:xfrm>
          <a:prstGeom prst="rect">
            <a:avLst/>
          </a:prstGeom>
          <a:noFill/>
        </p:spPr>
      </p:pic>
      <p:pic>
        <p:nvPicPr>
          <p:cNvPr id="18436" name="Picture 4" descr="http://ia100.mycdn.me/getImage?photoId=529955439391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400267" cy="2088232"/>
          </a:xfrm>
          <a:prstGeom prst="rect">
            <a:avLst/>
          </a:prstGeom>
          <a:noFill/>
        </p:spPr>
      </p:pic>
      <p:pic>
        <p:nvPicPr>
          <p:cNvPr id="18438" name="Picture 6" descr="http://ia100.mycdn.me/getImage?photoId=520657592095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1979712" cy="2880320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7668344" y="0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79512" y="1700808"/>
          <a:ext cx="8784976" cy="4896544"/>
        </p:xfrm>
        <a:graphic>
          <a:graphicData uri="http://schemas.openxmlformats.org/presentationml/2006/ole">
            <p:oleObj spid="_x0000_s25601" name="Диаграмма" r:id="rId3" imgW="5515012" imgH="2619404" progId="MSGraph.Chart.8">
              <p:embed/>
            </p:oleObj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91680" y="548680"/>
            <a:ext cx="648072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Динамика роста собственных доходов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668344" y="1772816"/>
            <a:ext cx="1296144" cy="576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тыс.руб..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505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 Microsoft Graph</vt:lpstr>
      <vt:lpstr>Исполнение бюджета  Грушево-Дубовского сельского поселения за 2013 год</vt:lpstr>
      <vt:lpstr>ФАКТИЧЕСКОЕ ИСПОЛНЕНИЕ БЮДЖЕТА</vt:lpstr>
      <vt:lpstr>ДОХОДНАЯ ЧАСТЬ</vt:lpstr>
      <vt:lpstr>Слайд 4</vt:lpstr>
      <vt:lpstr>Слайд 5</vt:lpstr>
      <vt:lpstr>ЦЕЛЕВЫЕ ПОСТУПЛЕНИЯ</vt:lpstr>
      <vt:lpstr>Слайд 7</vt:lpstr>
      <vt:lpstr>Слайд 8</vt:lpstr>
      <vt:lpstr>Слайд 9</vt:lpstr>
      <vt:lpstr>Слайд 10</vt:lpstr>
      <vt:lpstr>Динамика расходов на реализацию областных и муниципальных программ  в 2012 – 2013 гг.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 Грушево-Дубовского сельского поселения за 2013 год</dc:title>
  <cp:lastModifiedBy>RePack by SPecialiST</cp:lastModifiedBy>
  <cp:revision>40</cp:revision>
  <dcterms:modified xsi:type="dcterms:W3CDTF">2014-05-11T19:32:07Z</dcterms:modified>
</cp:coreProperties>
</file>