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r>
            <a:rPr lang="ru-RU" sz="2800" b="1" dirty="0" smtClean="0"/>
            <a:t> </a:t>
          </a:r>
          <a:r>
            <a:rPr lang="ru-RU" sz="2300" b="1" dirty="0" smtClean="0">
              <a:solidFill>
                <a:srgbClr val="FF0000"/>
              </a:solidFill>
            </a:rPr>
            <a:t>(9691,2)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Расходы </a:t>
          </a:r>
          <a:r>
            <a:rPr lang="ru-RU" sz="2300" dirty="0" smtClean="0">
              <a:solidFill>
                <a:srgbClr val="FF0000"/>
              </a:solidFill>
            </a:rPr>
            <a:t>(</a:t>
          </a:r>
          <a:r>
            <a:rPr lang="ru-RU" sz="2300" b="1" dirty="0" smtClean="0">
              <a:solidFill>
                <a:srgbClr val="FF0000"/>
              </a:solidFill>
            </a:rPr>
            <a:t>9691,2</a:t>
          </a:r>
          <a:r>
            <a:rPr lang="ru-RU" sz="2300" dirty="0" smtClean="0">
              <a:solidFill>
                <a:srgbClr val="FF0000"/>
              </a:solidFill>
            </a:rPr>
            <a:t>)</a:t>
          </a:r>
          <a:endParaRPr lang="ru-RU" sz="2300" dirty="0">
            <a:solidFill>
              <a:srgbClr val="FF0000"/>
            </a:solidFill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Дефицит </a:t>
          </a:r>
          <a:r>
            <a:rPr lang="ru-RU" dirty="0" smtClean="0">
              <a:solidFill>
                <a:srgbClr val="FF0000"/>
              </a:solidFill>
            </a:rPr>
            <a:t>(</a:t>
          </a:r>
          <a:r>
            <a:rPr lang="ru-RU" b="1" dirty="0" smtClean="0">
              <a:solidFill>
                <a:srgbClr val="FF0000"/>
              </a:solidFill>
            </a:rPr>
            <a:t>0,0</a:t>
          </a:r>
          <a:r>
            <a:rPr lang="ru-RU" dirty="0" smtClean="0">
              <a:solidFill>
                <a:srgbClr val="FF0000"/>
              </a:solidFill>
            </a:rPr>
            <a:t>)</a:t>
          </a:r>
          <a:endParaRPr lang="ru-RU" dirty="0">
            <a:solidFill>
              <a:srgbClr val="FF0000"/>
            </a:solidFill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LinFactNeighborX="44358" custLinFactNeighborY="-3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10966" custScaleY="83294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LinFactNeighborX="-21923" custLinFactNeighborY="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B6F42-0178-43C1-BC4D-59862C4BDEB3}" type="presOf" srcId="{E5831E24-16CE-453A-B367-FCC276E54DC4}" destId="{3FABF8A8-C6A0-410D-8A6E-73B2D081BDF5}" srcOrd="0" destOrd="0" presId="urn:microsoft.com/office/officeart/2005/8/layout/equation1"/>
    <dgm:cxn modelId="{77AABD78-C710-4185-8E69-1BD0BFB24FF7}" type="presOf" srcId="{3E021DD5-1605-4354-B4EC-4D8903F1A86C}" destId="{8DDC558D-C106-435F-B448-CE6016947875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E85E8C86-97E8-4807-862E-A08BE256A650}" type="presOf" srcId="{3CEEB34D-3D66-46AA-9719-58B6BC3D4C4D}" destId="{26F00F57-DBE0-4803-B685-582CE0BF695F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659AEEB0-0898-4475-843A-C080DE889098}" type="presOf" srcId="{0D3325B0-EFE7-4EDC-B236-2A6C5F8A4CC7}" destId="{47DA5C43-87F9-4041-B571-96E4641A628F}" srcOrd="0" destOrd="0" presId="urn:microsoft.com/office/officeart/2005/8/layout/equation1"/>
    <dgm:cxn modelId="{2AF8BFF0-718E-404D-AAA8-00B7E46E89DE}" type="presOf" srcId="{2E3E11CF-1CA8-4759-B1C9-7AE67856EA0D}" destId="{7183D05E-D7B3-4E6A-88EF-AFDFBE4C93A9}" srcOrd="0" destOrd="0" presId="urn:microsoft.com/office/officeart/2005/8/layout/equation1"/>
    <dgm:cxn modelId="{9838A446-98E4-4B37-82D9-C8B728343299}" type="presOf" srcId="{5545F9C6-2B3F-4CA0-96F0-F55E76C1B05C}" destId="{C9F59194-2611-4388-8F26-924DFEC37142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C0C7FE7B-9DF7-4A99-92F9-36A332061E45}" type="presParOf" srcId="{8DDC558D-C106-435F-B448-CE6016947875}" destId="{47DA5C43-87F9-4041-B571-96E4641A628F}" srcOrd="0" destOrd="0" presId="urn:microsoft.com/office/officeart/2005/8/layout/equation1"/>
    <dgm:cxn modelId="{5BCA71D9-C33A-428A-A1F9-C1A0CFE6BF5C}" type="presParOf" srcId="{8DDC558D-C106-435F-B448-CE6016947875}" destId="{D0F45B20-57AD-4D8B-8D76-257FE27E0968}" srcOrd="1" destOrd="0" presId="urn:microsoft.com/office/officeart/2005/8/layout/equation1"/>
    <dgm:cxn modelId="{43CAFD60-49A4-41EC-BE57-E1B6479D1B89}" type="presParOf" srcId="{8DDC558D-C106-435F-B448-CE6016947875}" destId="{7183D05E-D7B3-4E6A-88EF-AFDFBE4C93A9}" srcOrd="2" destOrd="0" presId="urn:microsoft.com/office/officeart/2005/8/layout/equation1"/>
    <dgm:cxn modelId="{5130792F-CB1A-4323-8469-929282E1A1AE}" type="presParOf" srcId="{8DDC558D-C106-435F-B448-CE6016947875}" destId="{75863D13-53DD-4A6F-977C-4DC7F6A3C517}" srcOrd="3" destOrd="0" presId="urn:microsoft.com/office/officeart/2005/8/layout/equation1"/>
    <dgm:cxn modelId="{80C24D09-94B3-42CD-85B1-F9241064A070}" type="presParOf" srcId="{8DDC558D-C106-435F-B448-CE6016947875}" destId="{26F00F57-DBE0-4803-B685-582CE0BF695F}" srcOrd="4" destOrd="0" presId="urn:microsoft.com/office/officeart/2005/8/layout/equation1"/>
    <dgm:cxn modelId="{4EEA47AE-D375-4646-8A03-1E762B8DEC5E}" type="presParOf" srcId="{8DDC558D-C106-435F-B448-CE6016947875}" destId="{34364FB8-E176-4299-8ABC-04F6C9237ADF}" srcOrd="5" destOrd="0" presId="urn:microsoft.com/office/officeart/2005/8/layout/equation1"/>
    <dgm:cxn modelId="{A7FDD0D8-8B1B-4ACF-AA05-17E8C6C2A527}" type="presParOf" srcId="{8DDC558D-C106-435F-B448-CE6016947875}" destId="{C9F59194-2611-4388-8F26-924DFEC37142}" srcOrd="6" destOrd="0" presId="urn:microsoft.com/office/officeart/2005/8/layout/equation1"/>
    <dgm:cxn modelId="{4D540DD9-916A-4794-B14C-6AC2E1E80F81}" type="presParOf" srcId="{8DDC558D-C106-435F-B448-CE6016947875}" destId="{A5B5E0E8-4600-4030-B774-4BB51C108E56}" srcOrd="7" destOrd="0" presId="urn:microsoft.com/office/officeart/2005/8/layout/equation1"/>
    <dgm:cxn modelId="{6A342C45-5BF4-424C-876E-271399A7B1B0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6F09F-E9F3-4931-BD8D-44D6AD6BACC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53D3F-B226-4DAF-8818-CDB62036920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Неналоговые  доходы  </a:t>
          </a:r>
          <a:r>
            <a:rPr lang="ru-RU" b="1" dirty="0" smtClean="0">
              <a:solidFill>
                <a:srgbClr val="C00000"/>
              </a:solidFill>
            </a:rPr>
            <a:t>(78,1)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-0,8%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780B8710-6E1D-4037-988E-64B13601CCA0}" type="parTrans" cxnId="{10422088-69C3-423F-972B-F5AC288D11CC}">
      <dgm:prSet/>
      <dgm:spPr/>
      <dgm:t>
        <a:bodyPr/>
        <a:lstStyle/>
        <a:p>
          <a:endParaRPr lang="ru-RU"/>
        </a:p>
      </dgm:t>
    </dgm:pt>
    <dgm:pt modelId="{AD2E6355-7A31-498A-B94B-1E1324600AA3}" type="sibTrans" cxnId="{10422088-69C3-423F-972B-F5AC288D11CC}">
      <dgm:prSet/>
      <dgm:spPr/>
      <dgm:t>
        <a:bodyPr/>
        <a:lstStyle/>
        <a:p>
          <a:endParaRPr lang="ru-RU"/>
        </a:p>
      </dgm:t>
    </dgm:pt>
    <dgm:pt modelId="{1FEC1FDB-0CAA-43E0-8843-163FFA289F2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4">
                  <a:lumMod val="75000"/>
                </a:schemeClr>
              </a:solidFill>
            </a:rPr>
            <a:t>Налого-вые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доходы   </a:t>
          </a:r>
          <a:r>
            <a:rPr lang="ru-RU" sz="2400" b="1" dirty="0" smtClean="0">
              <a:solidFill>
                <a:srgbClr val="C00000"/>
              </a:solidFill>
            </a:rPr>
            <a:t>(9182,4)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  - 94,7%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6304057B-E15D-45A2-A38D-2107FFEED5A9}" type="parTrans" cxnId="{D96175CB-AACD-4DFE-8100-C92025251572}">
      <dgm:prSet/>
      <dgm:spPr/>
      <dgm:t>
        <a:bodyPr/>
        <a:lstStyle/>
        <a:p>
          <a:endParaRPr lang="ru-RU"/>
        </a:p>
      </dgm:t>
    </dgm:pt>
    <dgm:pt modelId="{225DAED3-9000-42D4-876F-64C357D28665}" type="sibTrans" cxnId="{D96175CB-AACD-4DFE-8100-C92025251572}">
      <dgm:prSet/>
      <dgm:spPr/>
      <dgm:t>
        <a:bodyPr/>
        <a:lstStyle/>
        <a:p>
          <a:endParaRPr lang="ru-RU"/>
        </a:p>
      </dgm:t>
    </dgm:pt>
    <dgm:pt modelId="{DE08F056-DA5D-42F7-BE2B-271D39B6CB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Целевые  средства </a:t>
          </a:r>
          <a:r>
            <a:rPr lang="ru-RU" sz="2400" b="1" dirty="0" smtClean="0">
              <a:solidFill>
                <a:srgbClr val="C00000"/>
              </a:solidFill>
            </a:rPr>
            <a:t>(430,7)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 -4,5%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3035AC85-15E6-4144-B706-6DC826716971}" type="parTrans" cxnId="{A45D5B24-72DE-4FBC-B653-8FEDF3260224}">
      <dgm:prSet/>
      <dgm:spPr/>
      <dgm:t>
        <a:bodyPr/>
        <a:lstStyle/>
        <a:p>
          <a:endParaRPr lang="ru-RU"/>
        </a:p>
      </dgm:t>
    </dgm:pt>
    <dgm:pt modelId="{83DA8F56-1780-4182-AC51-3A6E24442E13}" type="sibTrans" cxnId="{A45D5B24-72DE-4FBC-B653-8FEDF3260224}">
      <dgm:prSet/>
      <dgm:spPr/>
      <dgm:t>
        <a:bodyPr/>
        <a:lstStyle/>
        <a:p>
          <a:endParaRPr lang="ru-RU"/>
        </a:p>
      </dgm:t>
    </dgm:pt>
    <dgm:pt modelId="{B9FA6672-4924-41AD-BA64-B9B043BD552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ДОХОДЫ  </a:t>
          </a:r>
          <a:r>
            <a:rPr lang="ru-RU" sz="2000" b="1" dirty="0" smtClean="0"/>
            <a:t> </a:t>
          </a:r>
          <a:r>
            <a:rPr lang="ru-RU" sz="2000" b="1" dirty="0" smtClean="0">
              <a:solidFill>
                <a:srgbClr val="C00000"/>
              </a:solidFill>
            </a:rPr>
            <a:t>(9691,2)</a:t>
          </a:r>
        </a:p>
      </dgm:t>
    </dgm:pt>
    <dgm:pt modelId="{2F1A4EDA-FD15-4C47-9C97-9744BB458CB2}" type="parTrans" cxnId="{364510AC-B937-43AB-9299-35B883C460E8}">
      <dgm:prSet/>
      <dgm:spPr/>
      <dgm:t>
        <a:bodyPr/>
        <a:lstStyle/>
        <a:p>
          <a:endParaRPr lang="ru-RU"/>
        </a:p>
      </dgm:t>
    </dgm:pt>
    <dgm:pt modelId="{B8B2D0A2-FC41-4953-9276-5F44B7DF6D14}" type="sibTrans" cxnId="{364510AC-B937-43AB-9299-35B883C460E8}">
      <dgm:prSet/>
      <dgm:spPr/>
      <dgm:t>
        <a:bodyPr/>
        <a:lstStyle/>
        <a:p>
          <a:endParaRPr lang="ru-RU"/>
        </a:p>
      </dgm:t>
    </dgm:pt>
    <dgm:pt modelId="{7AF3AD77-2099-4356-A97E-0844075A0CC2}" type="pres">
      <dgm:prSet presAssocID="{1886F09F-E9F3-4931-BD8D-44D6AD6BAC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6B9FD-F4D9-43B0-808D-AB0E135DB460}" type="pres">
      <dgm:prSet presAssocID="{1886F09F-E9F3-4931-BD8D-44D6AD6BACCF}" presName="ellipse" presStyleLbl="trBgShp" presStyleIdx="0" presStyleCnt="1" custScaleX="205792" custLinFactNeighborX="310" custLinFactNeighborY="-1930"/>
      <dgm:spPr/>
    </dgm:pt>
    <dgm:pt modelId="{09E476AB-B1B3-46D7-8CC1-C02E6F5FFC4B}" type="pres">
      <dgm:prSet presAssocID="{1886F09F-E9F3-4931-BD8D-44D6AD6BACCF}" presName="arrow1" presStyleLbl="fgShp" presStyleIdx="0" presStyleCnt="1"/>
      <dgm:spPr/>
    </dgm:pt>
    <dgm:pt modelId="{E0E84E13-9F21-4ACE-8F4C-697F18B0CBAA}" type="pres">
      <dgm:prSet presAssocID="{1886F09F-E9F3-4931-BD8D-44D6AD6BACCF}" presName="rectangle" presStyleLbl="revTx" presStyleIdx="0" presStyleCnt="1" custScaleX="104422" custScaleY="7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41E8C-3E65-4214-B490-36C6FBBF4F16}" type="pres">
      <dgm:prSet presAssocID="{1FEC1FDB-0CAA-43E0-8843-163FFA289F22}" presName="item1" presStyleLbl="node1" presStyleIdx="0" presStyleCnt="3" custScaleX="146328" custScaleY="168391" custLinFactX="204" custLinFactNeighborX="100000" custLinFactNeighborY="-69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04594-01AE-489B-A4AD-55AE6DD71D2B}" type="pres">
      <dgm:prSet presAssocID="{DE08F056-DA5D-42F7-BE2B-271D39B6CBE2}" presName="item2" presStyleLbl="node1" presStyleIdx="1" presStyleCnt="3" custScaleX="164260" custScaleY="185680" custLinFactNeighborX="-44183" custLinFactNeighborY="1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63BAF-748E-4B39-A1F6-5010B9841BC0}" type="pres">
      <dgm:prSet presAssocID="{B9FA6672-4924-41AD-BA64-B9B043BD5521}" presName="item3" presStyleLbl="node1" presStyleIdx="2" presStyleCnt="3" custScaleX="124908" custScaleY="130620" custLinFactY="12444" custLinFactNeighborX="-375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1A-F1C2-47AD-97DE-DD02767ADECC}" type="pres">
      <dgm:prSet presAssocID="{1886F09F-E9F3-4931-BD8D-44D6AD6BACCF}" presName="funnel" presStyleLbl="trAlignAcc1" presStyleIdx="0" presStyleCnt="1" custScaleX="196375" custLinFactNeighborX="77" custLinFactNeighborY="-164"/>
      <dgm:spPr/>
    </dgm:pt>
  </dgm:ptLst>
  <dgm:cxnLst>
    <dgm:cxn modelId="{993676E3-7763-4D82-A4F4-9B99899D8908}" type="presOf" srcId="{DE08F056-DA5D-42F7-BE2B-271D39B6CBE2}" destId="{92441E8C-3E65-4214-B490-36C6FBBF4F16}" srcOrd="0" destOrd="0" presId="urn:microsoft.com/office/officeart/2005/8/layout/funnel1"/>
    <dgm:cxn modelId="{A5CA4DD6-A5DA-4EC1-9063-E550935BABA2}" type="presOf" srcId="{1FEC1FDB-0CAA-43E0-8843-163FFA289F22}" destId="{0B804594-01AE-489B-A4AD-55AE6DD71D2B}" srcOrd="0" destOrd="0" presId="urn:microsoft.com/office/officeart/2005/8/layout/funnel1"/>
    <dgm:cxn modelId="{5966F69C-FE7E-4B6D-ACDF-635FC4623B18}" type="presOf" srcId="{AC453D3F-B226-4DAF-8818-CDB620369204}" destId="{EE863BAF-748E-4B39-A1F6-5010B9841BC0}" srcOrd="0" destOrd="0" presId="urn:microsoft.com/office/officeart/2005/8/layout/funnel1"/>
    <dgm:cxn modelId="{A45D5B24-72DE-4FBC-B653-8FEDF3260224}" srcId="{1886F09F-E9F3-4931-BD8D-44D6AD6BACCF}" destId="{DE08F056-DA5D-42F7-BE2B-271D39B6CBE2}" srcOrd="2" destOrd="0" parTransId="{3035AC85-15E6-4144-B706-6DC826716971}" sibTransId="{83DA8F56-1780-4182-AC51-3A6E24442E13}"/>
    <dgm:cxn modelId="{900F9C1A-2FD7-4629-9D95-639B54593CD3}" type="presOf" srcId="{B9FA6672-4924-41AD-BA64-B9B043BD5521}" destId="{E0E84E13-9F21-4ACE-8F4C-697F18B0CBAA}" srcOrd="0" destOrd="0" presId="urn:microsoft.com/office/officeart/2005/8/layout/funnel1"/>
    <dgm:cxn modelId="{10422088-69C3-423F-972B-F5AC288D11CC}" srcId="{1886F09F-E9F3-4931-BD8D-44D6AD6BACCF}" destId="{AC453D3F-B226-4DAF-8818-CDB620369204}" srcOrd="0" destOrd="0" parTransId="{780B8710-6E1D-4037-988E-64B13601CCA0}" sibTransId="{AD2E6355-7A31-498A-B94B-1E1324600AA3}"/>
    <dgm:cxn modelId="{D96175CB-AACD-4DFE-8100-C92025251572}" srcId="{1886F09F-E9F3-4931-BD8D-44D6AD6BACCF}" destId="{1FEC1FDB-0CAA-43E0-8843-163FFA289F22}" srcOrd="1" destOrd="0" parTransId="{6304057B-E15D-45A2-A38D-2107FFEED5A9}" sibTransId="{225DAED3-9000-42D4-876F-64C357D28665}"/>
    <dgm:cxn modelId="{C61FCF4D-61A9-48E4-BD34-DB8AEA580187}" type="presOf" srcId="{1886F09F-E9F3-4931-BD8D-44D6AD6BACCF}" destId="{7AF3AD77-2099-4356-A97E-0844075A0CC2}" srcOrd="0" destOrd="0" presId="urn:microsoft.com/office/officeart/2005/8/layout/funnel1"/>
    <dgm:cxn modelId="{364510AC-B937-43AB-9299-35B883C460E8}" srcId="{1886F09F-E9F3-4931-BD8D-44D6AD6BACCF}" destId="{B9FA6672-4924-41AD-BA64-B9B043BD5521}" srcOrd="3" destOrd="0" parTransId="{2F1A4EDA-FD15-4C47-9C97-9744BB458CB2}" sibTransId="{B8B2D0A2-FC41-4953-9276-5F44B7DF6D14}"/>
    <dgm:cxn modelId="{F872EFBF-D09E-4779-AB2F-150FBCFA0CA1}" type="presParOf" srcId="{7AF3AD77-2099-4356-A97E-0844075A0CC2}" destId="{1866B9FD-F4D9-43B0-808D-AB0E135DB460}" srcOrd="0" destOrd="0" presId="urn:microsoft.com/office/officeart/2005/8/layout/funnel1"/>
    <dgm:cxn modelId="{24977F94-53A4-41D7-8EE7-E40071092709}" type="presParOf" srcId="{7AF3AD77-2099-4356-A97E-0844075A0CC2}" destId="{09E476AB-B1B3-46D7-8CC1-C02E6F5FFC4B}" srcOrd="1" destOrd="0" presId="urn:microsoft.com/office/officeart/2005/8/layout/funnel1"/>
    <dgm:cxn modelId="{D8825870-DA08-4881-A6C2-D2E8F324366F}" type="presParOf" srcId="{7AF3AD77-2099-4356-A97E-0844075A0CC2}" destId="{E0E84E13-9F21-4ACE-8F4C-697F18B0CBAA}" srcOrd="2" destOrd="0" presId="urn:microsoft.com/office/officeart/2005/8/layout/funnel1"/>
    <dgm:cxn modelId="{6A3B7643-5F87-4644-AB1B-5DEE21DE01C1}" type="presParOf" srcId="{7AF3AD77-2099-4356-A97E-0844075A0CC2}" destId="{92441E8C-3E65-4214-B490-36C6FBBF4F16}" srcOrd="3" destOrd="0" presId="urn:microsoft.com/office/officeart/2005/8/layout/funnel1"/>
    <dgm:cxn modelId="{44C2F8E3-FBCC-4CB9-A6A3-304255B1BE79}" type="presParOf" srcId="{7AF3AD77-2099-4356-A97E-0844075A0CC2}" destId="{0B804594-01AE-489B-A4AD-55AE6DD71D2B}" srcOrd="4" destOrd="0" presId="urn:microsoft.com/office/officeart/2005/8/layout/funnel1"/>
    <dgm:cxn modelId="{5A5E5DBD-C3B1-45F5-8805-3DF2477D4F83}" type="presParOf" srcId="{7AF3AD77-2099-4356-A97E-0844075A0CC2}" destId="{EE863BAF-748E-4B39-A1F6-5010B9841BC0}" srcOrd="5" destOrd="0" presId="urn:microsoft.com/office/officeart/2005/8/layout/funnel1"/>
    <dgm:cxn modelId="{F699B1B4-721E-455A-ACD8-E1B67951A51A}" type="presParOf" srcId="{7AF3AD77-2099-4356-A97E-0844075A0CC2}" destId="{AF91AF1A-F1C2-47AD-97DE-DD02767ADECC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72663" y="348601"/>
          <a:ext cx="1979622" cy="1979622"/>
        </a:xfrm>
        <a:prstGeom prst="ellipse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r>
            <a:rPr lang="ru-RU" sz="2800" b="1" kern="1200" dirty="0" smtClean="0"/>
            <a:t> </a:t>
          </a:r>
          <a:r>
            <a:rPr lang="ru-RU" sz="2300" b="1" kern="1200" dirty="0" smtClean="0">
              <a:solidFill>
                <a:srgbClr val="FF0000"/>
              </a:solidFill>
            </a:rPr>
            <a:t>(9691,2)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72663" y="348601"/>
        <a:ext cx="1979622" cy="1979622"/>
      </dsp:txXfrm>
    </dsp:sp>
    <dsp:sp modelId="{7183D05E-D7B3-4E6A-88EF-AFDFBE4C93A9}">
      <dsp:nvSpPr>
        <dsp:cNvPr id="0" name=""/>
        <dsp:cNvSpPr/>
      </dsp:nvSpPr>
      <dsp:spPr>
        <a:xfrm>
          <a:off x="2160240" y="1296140"/>
          <a:ext cx="1052227" cy="185006"/>
        </a:xfrm>
        <a:prstGeom prst="round1Rect">
          <a:avLst/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60240" y="1296140"/>
        <a:ext cx="1052227" cy="185006"/>
      </dsp:txXfrm>
    </dsp:sp>
    <dsp:sp modelId="{26F00F57-DBE0-4803-B685-582CE0BF695F}">
      <dsp:nvSpPr>
        <dsp:cNvPr id="0" name=""/>
        <dsp:cNvSpPr/>
      </dsp:nvSpPr>
      <dsp:spPr>
        <a:xfrm>
          <a:off x="3325357" y="421392"/>
          <a:ext cx="1979622" cy="1979622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Расходы </a:t>
          </a:r>
          <a:r>
            <a:rPr lang="ru-RU" sz="2300" kern="1200" dirty="0" smtClean="0">
              <a:solidFill>
                <a:srgbClr val="FF0000"/>
              </a:solidFill>
            </a:rPr>
            <a:t>(</a:t>
          </a:r>
          <a:r>
            <a:rPr lang="ru-RU" sz="2300" b="1" kern="1200" dirty="0" smtClean="0">
              <a:solidFill>
                <a:srgbClr val="FF0000"/>
              </a:solidFill>
            </a:rPr>
            <a:t>9691,2</a:t>
          </a:r>
          <a:r>
            <a:rPr lang="ru-RU" sz="2300" kern="1200" dirty="0" smtClean="0">
              <a:solidFill>
                <a:srgbClr val="FF0000"/>
              </a:solidFill>
            </a:rPr>
            <a:t>)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3325357" y="421392"/>
        <a:ext cx="1979622" cy="1979622"/>
      </dsp:txXfrm>
    </dsp:sp>
    <dsp:sp modelId="{C9F59194-2611-4388-8F26-924DFEC37142}">
      <dsp:nvSpPr>
        <dsp:cNvPr id="0" name=""/>
        <dsp:cNvSpPr/>
      </dsp:nvSpPr>
      <dsp:spPr>
        <a:xfrm>
          <a:off x="5495067" y="830065"/>
          <a:ext cx="1148180" cy="1148180"/>
        </a:xfrm>
        <a:prstGeom prst="mathEqual">
          <a:avLst/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5495067" y="830065"/>
        <a:ext cx="1148180" cy="1148180"/>
      </dsp:txXfrm>
    </dsp:sp>
    <dsp:sp modelId="{3FABF8A8-C6A0-410D-8A6E-73B2D081BDF5}">
      <dsp:nvSpPr>
        <dsp:cNvPr id="0" name=""/>
        <dsp:cNvSpPr/>
      </dsp:nvSpPr>
      <dsp:spPr>
        <a:xfrm>
          <a:off x="6768753" y="432042"/>
          <a:ext cx="1979622" cy="1979622"/>
        </a:xfrm>
        <a:prstGeom prst="ellipse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75000"/>
                </a:schemeClr>
              </a:solidFill>
            </a:rPr>
            <a:t>Дефицит </a:t>
          </a:r>
          <a:r>
            <a:rPr lang="ru-RU" sz="2500" kern="1200" dirty="0" smtClean="0">
              <a:solidFill>
                <a:srgbClr val="FF0000"/>
              </a:solidFill>
            </a:rPr>
            <a:t>(</a:t>
          </a:r>
          <a:r>
            <a:rPr lang="ru-RU" sz="2500" b="1" kern="1200" dirty="0" smtClean="0">
              <a:solidFill>
                <a:srgbClr val="FF0000"/>
              </a:solidFill>
            </a:rPr>
            <a:t>0,0</a:t>
          </a:r>
          <a:r>
            <a:rPr lang="ru-RU" sz="2500" kern="1200" dirty="0" smtClean="0">
              <a:solidFill>
                <a:srgbClr val="FF0000"/>
              </a:solidFill>
            </a:rPr>
            <a:t>)</a:t>
          </a:r>
          <a:endParaRPr lang="ru-RU" sz="2500" kern="1200" dirty="0">
            <a:solidFill>
              <a:srgbClr val="FF0000"/>
            </a:solidFill>
          </a:endParaRPr>
        </a:p>
      </dsp:txBody>
      <dsp:txXfrm>
        <a:off x="6768753" y="432042"/>
        <a:ext cx="1979622" cy="1979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6B9FD-F4D9-43B0-808D-AB0E135DB460}">
      <dsp:nvSpPr>
        <dsp:cNvPr id="0" name=""/>
        <dsp:cNvSpPr/>
      </dsp:nvSpPr>
      <dsp:spPr>
        <a:xfrm>
          <a:off x="154354" y="219402"/>
          <a:ext cx="7932838" cy="13387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476AB-B1B3-46D7-8CC1-C02E6F5FFC4B}">
      <dsp:nvSpPr>
        <dsp:cNvPr id="0" name=""/>
        <dsp:cNvSpPr/>
      </dsp:nvSpPr>
      <dsp:spPr>
        <a:xfrm>
          <a:off x="3741274" y="3523300"/>
          <a:ext cx="747051" cy="47811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84E13-9F21-4ACE-8F4C-697F18B0CBAA}">
      <dsp:nvSpPr>
        <dsp:cNvPr id="0" name=""/>
        <dsp:cNvSpPr/>
      </dsp:nvSpPr>
      <dsp:spPr>
        <a:xfrm>
          <a:off x="2242593" y="4007803"/>
          <a:ext cx="3744412" cy="692435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ДОХОДЫ  </a:t>
          </a: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C00000"/>
              </a:solidFill>
            </a:rPr>
            <a:t>(9691,2)</a:t>
          </a:r>
          <a:endParaRPr lang="ru-RU" sz="2000" b="1" kern="1200" dirty="0" smtClean="0">
            <a:solidFill>
              <a:srgbClr val="C00000"/>
            </a:solidFill>
          </a:endParaRPr>
        </a:p>
      </dsp:txBody>
      <dsp:txXfrm>
        <a:off x="2242593" y="4007803"/>
        <a:ext cx="3744412" cy="692435"/>
      </dsp:txXfrm>
    </dsp:sp>
    <dsp:sp modelId="{92441E8C-3E65-4214-B490-36C6FBBF4F16}">
      <dsp:nvSpPr>
        <dsp:cNvPr id="0" name=""/>
        <dsp:cNvSpPr/>
      </dsp:nvSpPr>
      <dsp:spPr>
        <a:xfrm>
          <a:off x="4618850" y="291415"/>
          <a:ext cx="1967661" cy="2264340"/>
        </a:xfrm>
        <a:prstGeom prst="ellipse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Целевые  средства </a:t>
          </a:r>
          <a:r>
            <a:rPr lang="ru-RU" sz="2400" b="1" kern="1200" dirty="0" smtClean="0">
              <a:solidFill>
                <a:srgbClr val="C00000"/>
              </a:solidFill>
            </a:rPr>
            <a:t>(430,7)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 -4,5%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618850" y="291415"/>
        <a:ext cx="1967661" cy="2264340"/>
      </dsp:txXfrm>
    </dsp:sp>
    <dsp:sp modelId="{0B804594-01AE-489B-A4AD-55AE6DD71D2B}">
      <dsp:nvSpPr>
        <dsp:cNvPr id="0" name=""/>
        <dsp:cNvSpPr/>
      </dsp:nvSpPr>
      <dsp:spPr>
        <a:xfrm>
          <a:off x="1594522" y="244624"/>
          <a:ext cx="2208791" cy="2496824"/>
        </a:xfrm>
        <a:prstGeom prst="ellipse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Налоговые доходы   </a:t>
          </a:r>
          <a:r>
            <a:rPr lang="ru-RU" sz="2400" b="1" kern="1200" dirty="0" smtClean="0">
              <a:solidFill>
                <a:srgbClr val="C00000"/>
              </a:solidFill>
            </a:rPr>
            <a:t>(9182,4)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  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94,7%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594522" y="244624"/>
        <a:ext cx="2208791" cy="2496824"/>
      </dsp:txXfrm>
    </dsp:sp>
    <dsp:sp modelId="{EE863BAF-748E-4B39-A1F6-5010B9841BC0}">
      <dsp:nvSpPr>
        <dsp:cNvPr id="0" name=""/>
        <dsp:cNvSpPr/>
      </dsp:nvSpPr>
      <dsp:spPr>
        <a:xfrm>
          <a:off x="3322710" y="1659566"/>
          <a:ext cx="1679628" cy="1756437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Неналоговые  доходы  </a:t>
          </a:r>
          <a:r>
            <a:rPr lang="ru-RU" sz="1400" b="1" kern="1200" dirty="0" smtClean="0">
              <a:solidFill>
                <a:srgbClr val="C00000"/>
              </a:solidFill>
            </a:rPr>
            <a:t>(78,1) </a:t>
          </a: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-0,8%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322710" y="1659566"/>
        <a:ext cx="1679628" cy="1756437"/>
      </dsp:txXfrm>
    </dsp:sp>
    <dsp:sp modelId="{AF91AF1A-F1C2-47AD-97DE-DD02767ADECC}">
      <dsp:nvSpPr>
        <dsp:cNvPr id="0" name=""/>
        <dsp:cNvSpPr/>
      </dsp:nvSpPr>
      <dsp:spPr>
        <a:xfrm>
          <a:off x="10359" y="75399"/>
          <a:ext cx="8215322" cy="33467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7E697-BDBE-4252-AC3D-0E5DE15CECD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A0A1-5856-4876-B65A-66818634A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80F7E-6053-4EAD-B25E-2C2A1B18F0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бюджета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Грушево-Дубовского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2016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192688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Новая папка (2)\32752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5143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51520" y="0"/>
            <a:ext cx="8640960" cy="306896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Структура расходов на социально-культурную сферу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4572000" y="5661248"/>
            <a:ext cx="3168352" cy="86409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Социальная политика   </a:t>
            </a:r>
            <a:r>
              <a:rPr lang="ru-RU" sz="2400" b="1" dirty="0" smtClean="0">
                <a:solidFill>
                  <a:srgbClr val="FF0000"/>
                </a:solidFill>
              </a:rPr>
              <a:t>(52,6) –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2,2%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899592" y="3068960"/>
            <a:ext cx="3168352" cy="352839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Культура </a:t>
            </a:r>
            <a:r>
              <a:rPr lang="ru-RU" sz="4800" b="1" dirty="0" smtClean="0">
                <a:solidFill>
                  <a:srgbClr val="FF0000"/>
                </a:solidFill>
              </a:rPr>
              <a:t>(2328,3) –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97,8%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668344" y="285293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700808"/>
          <a:ext cx="8280920" cy="4787236"/>
        </p:xfrm>
        <a:graphic>
          <a:graphicData uri="http://schemas.openxmlformats.org/drawingml/2006/table">
            <a:tbl>
              <a:tblPr/>
              <a:tblGrid>
                <a:gridCol w="4842831"/>
                <a:gridCol w="1081611"/>
                <a:gridCol w="1252009"/>
                <a:gridCol w="1104469"/>
              </a:tblGrid>
              <a:tr h="52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Наименование передаваемого полномочия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2014 год тыс.руб.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 год      тыс. руб.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Темп роста, %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3862,9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2394,8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62,0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Расходы в области культуры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3682,2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2228,3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60,5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Расходы по содержанию и организации деятельности АСФ на территории поселения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108,6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122,9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113,2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в области архитектуры и градостроительства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12,8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87,5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по обеспечению малоимущих граждан, проживающих в поселении и нуждающихся в улучшении жилищных условий, жилыми помещениями в соответствии с жилищным законодательством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46,0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в сфере жилищно - коммунального хозяйства и оплате его услуг, уполномоченного производить расчет адресной социальной выплаты и устанавливать наличие оснований на ее получение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Расходы в области муниципального жилищного контроля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88640"/>
            <a:ext cx="8280920" cy="144016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Объем межбюджетных трансфертов, перечисляемых из местного бюджета бюджету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Белокалитвинского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района на финансирование расходов, связанных с передачей осуществления части полномочий органов местного самоуправления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Грушево-Дубовского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сельского поселения органам местного самоуправления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Белокалитвинского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района   в 2014 - 2015 годах (тыс. рублей)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  БЮДЖЕТА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Горизонтальный свиток 10"/>
          <p:cNvSpPr/>
          <p:nvPr/>
        </p:nvSpPr>
        <p:spPr>
          <a:xfrm>
            <a:off x="7668344" y="321297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pic>
        <p:nvPicPr>
          <p:cNvPr id="2050" name="Picture 2" descr="G:\Новая папка (2)\017a0077e6f7400201aee7842eda3e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556792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ДОХОДНАЯ ЧАСТЬ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7668344" y="1484784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923928" y="1124744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3356992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23728" y="4653136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55976" y="0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323528" y="1484784"/>
            <a:ext cx="1907704" cy="29249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НАЛОГО-ВЫЕ </a:t>
            </a:r>
            <a:r>
              <a:rPr lang="ru-RU" sz="2400" dirty="0" smtClean="0"/>
              <a:t>ДОХОДЫ</a:t>
            </a:r>
            <a:endParaRPr lang="ru-RU" sz="2400" dirty="0"/>
          </a:p>
        </p:txBody>
      </p:sp>
      <p:sp>
        <p:nvSpPr>
          <p:cNvPr id="13" name="Облако 12"/>
          <p:cNvSpPr/>
          <p:nvPr/>
        </p:nvSpPr>
        <p:spPr>
          <a:xfrm>
            <a:off x="5111552" y="0"/>
            <a:ext cx="4032448" cy="112474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НДФЛ (налог на доходы физ.лиц) </a:t>
            </a:r>
            <a:r>
              <a:rPr lang="ru-RU" dirty="0" smtClean="0">
                <a:solidFill>
                  <a:srgbClr val="FF0000"/>
                </a:solidFill>
              </a:rPr>
              <a:t>(5590,4)  </a:t>
            </a:r>
            <a:r>
              <a:rPr lang="ru-RU" dirty="0" smtClean="0">
                <a:solidFill>
                  <a:schemeClr val="tx1"/>
                </a:solidFill>
              </a:rPr>
              <a:t>60,9%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716016" y="908720"/>
            <a:ext cx="4032448" cy="12241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</a:t>
            </a:r>
            <a:r>
              <a:rPr lang="ru-RU" dirty="0" smtClean="0">
                <a:solidFill>
                  <a:srgbClr val="FF0000"/>
                </a:solidFill>
              </a:rPr>
              <a:t>(3430,5) </a:t>
            </a:r>
            <a:r>
              <a:rPr lang="ru-RU" dirty="0" smtClean="0"/>
              <a:t>37,4%</a:t>
            </a: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4355976" y="2060848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Единый с</a:t>
            </a:r>
            <a:r>
              <a:rPr lang="en-US" dirty="0" smtClean="0"/>
              <a:t>/</a:t>
            </a:r>
            <a:r>
              <a:rPr lang="ru-RU" dirty="0" err="1" smtClean="0"/>
              <a:t>х</a:t>
            </a:r>
            <a:r>
              <a:rPr lang="ru-RU" dirty="0" smtClean="0"/>
              <a:t> налог </a:t>
            </a:r>
            <a:r>
              <a:rPr lang="ru-RU" dirty="0" smtClean="0">
                <a:solidFill>
                  <a:srgbClr val="FF0000"/>
                </a:solidFill>
              </a:rPr>
              <a:t>(68,0) </a:t>
            </a:r>
            <a:r>
              <a:rPr lang="ru-RU" dirty="0" smtClean="0"/>
              <a:t>0,7%</a:t>
            </a: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3635896" y="3212976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 на имущество физ.лиц </a:t>
            </a:r>
            <a:r>
              <a:rPr lang="ru-RU" dirty="0" smtClean="0">
                <a:solidFill>
                  <a:srgbClr val="FF0000"/>
                </a:solidFill>
              </a:rPr>
              <a:t>(68,5) </a:t>
            </a:r>
            <a:r>
              <a:rPr lang="ru-RU" dirty="0" smtClean="0"/>
              <a:t>0,7%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2843808" y="4437112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Госпошлина </a:t>
            </a:r>
            <a:r>
              <a:rPr lang="ru-RU" dirty="0" smtClean="0">
                <a:solidFill>
                  <a:srgbClr val="FF0000"/>
                </a:solidFill>
              </a:rPr>
              <a:t>(25,0) </a:t>
            </a:r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491880" y="2204864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7847856" y="3068960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pic>
        <p:nvPicPr>
          <p:cNvPr id="3074" name="Picture 2" descr="G:\Новая папка (2)\1436364321_adsbygoogle-window-adsby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148" y="5445224"/>
            <a:ext cx="2579852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79512" y="2060848"/>
            <a:ext cx="2160240" cy="280831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 rot="1039626">
            <a:off x="2194591" y="4602565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2987824" y="620688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земельных участков </a:t>
            </a:r>
            <a:r>
              <a:rPr lang="ru-RU" dirty="0" smtClean="0">
                <a:solidFill>
                  <a:srgbClr val="FF0000"/>
                </a:solidFill>
              </a:rPr>
              <a:t>(43,0) </a:t>
            </a:r>
            <a:r>
              <a:rPr lang="ru-RU" dirty="0" smtClean="0"/>
              <a:t>55,1%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3059832" y="4941168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 </a:t>
            </a:r>
            <a:r>
              <a:rPr lang="ru-RU" dirty="0" smtClean="0">
                <a:solidFill>
                  <a:srgbClr val="FF0000"/>
                </a:solidFill>
              </a:rPr>
              <a:t>(35,1) </a:t>
            </a:r>
            <a:r>
              <a:rPr lang="ru-RU" dirty="0" smtClean="0"/>
              <a:t>44,9%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9715686">
            <a:off x="2275119" y="1251999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pic>
        <p:nvPicPr>
          <p:cNvPr id="4098" name="Picture 2" descr="G:\Новая папка (2)\20151030034752бюдж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1049" cy="263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ЦЕЛЕВЫЕ ПОСТУПЛЕНИЯ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1556792"/>
            <a:ext cx="4032448" cy="194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1. ФЕДЕРАЛЬНЫЕ СРЕДСТВА: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991719">
            <a:off x="2778281" y="3353367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593861">
            <a:off x="5478007" y="3340254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259632" y="4653136"/>
            <a:ext cx="3312368" cy="194421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осуществление первичного воинского учета </a:t>
            </a:r>
            <a:r>
              <a:rPr lang="ru-RU" dirty="0" smtClean="0">
                <a:solidFill>
                  <a:srgbClr val="FFFF00"/>
                </a:solidFill>
              </a:rPr>
              <a:t>(174,8)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004048" y="4653136"/>
            <a:ext cx="3312368" cy="194421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составление протоколов об административных правонарушениях </a:t>
            </a:r>
            <a:r>
              <a:rPr lang="ru-RU" dirty="0" smtClean="0">
                <a:solidFill>
                  <a:srgbClr val="FFFF00"/>
                </a:solidFill>
              </a:rPr>
              <a:t>(0,2)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www.wwww4.com/w1462/86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48880"/>
            <a:ext cx="1368152" cy="2164436"/>
          </a:xfrm>
          <a:prstGeom prst="rect">
            <a:avLst/>
          </a:prstGeom>
          <a:noFill/>
        </p:spPr>
      </p:pic>
      <p:pic>
        <p:nvPicPr>
          <p:cNvPr id="20484" name="Picture 4" descr="http://www.yaruga.belnet.ru/cgi-bin/picture/0203201282919-6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478699" cy="1859024"/>
          </a:xfrm>
          <a:prstGeom prst="rect">
            <a:avLst/>
          </a:prstGeom>
          <a:noFill/>
        </p:spPr>
      </p:pic>
      <p:sp>
        <p:nvSpPr>
          <p:cNvPr id="15" name="Горизонтальный свиток 14"/>
          <p:cNvSpPr/>
          <p:nvPr/>
        </p:nvSpPr>
        <p:spPr>
          <a:xfrm>
            <a:off x="7596336" y="1484784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260648"/>
            <a:ext cx="4032448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2.  ОБЛАСТНЫЕ СРЕДСТВА: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2348880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75856" y="3645024"/>
            <a:ext cx="2808312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дорог (дорожный фонд) </a:t>
            </a:r>
            <a:r>
              <a:rPr lang="ru-RU" dirty="0" smtClean="0">
                <a:solidFill>
                  <a:srgbClr val="FF0000"/>
                </a:solidFill>
              </a:rPr>
              <a:t>(250,0)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pic>
        <p:nvPicPr>
          <p:cNvPr id="5122" name="Picture 2" descr="G:\Новая папка (2)\src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131840" cy="2348880"/>
          </a:xfrm>
          <a:prstGeom prst="rect">
            <a:avLst/>
          </a:prstGeom>
          <a:noFill/>
        </p:spPr>
      </p:pic>
      <p:pic>
        <p:nvPicPr>
          <p:cNvPr id="5123" name="Picture 3" descr="G:\Новая папка (2)\1339164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82954"/>
            <a:ext cx="2843808" cy="227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260648"/>
            <a:ext cx="4032448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  РАЙОННЫЕ СРЕДСТВА: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2348880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75856" y="3645024"/>
            <a:ext cx="2808312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документации для многодетных семей</a:t>
            </a:r>
            <a:r>
              <a:rPr lang="ru-RU" dirty="0" smtClean="0">
                <a:solidFill>
                  <a:srgbClr val="FF0000"/>
                </a:solidFill>
              </a:rPr>
              <a:t>(5,7)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sp>
        <p:nvSpPr>
          <p:cNvPr id="21506" name="AutoShape 2" descr="data:image/jpeg;base64,/9j/4AAQSkZJRgABAQAAAQABAAD/2wCEAAkGBxMTEhUUExQWFhUXGBoaGBgYGRwcHBwgHxwcGRgaHBweHCggHBolGx8gITEiJikrLi4uIB8zODMsNygtLisBCgoKDg0OGxAQGywkHyQsLCwsLCwsLCwsMiwsNCwsLCw0LCwsLCwsLCwsLCwsNCwsLCw0LCwsLCwsLCwsLDQsLP/AABEIAMIBAwMBIgACEQEDEQH/xAAbAAACAgMBAAAAAAAAAAAAAAAEBQMGAAIHAf/EAEcQAAIBAgQEAwUEBwcBBwUAAAECEQMhAAQSMQVBUWEGInETMoGRoUKxwfAHFCNScpLRFTNigqLh8UMWJGOywtLiNHOTs8P/xAAaAQADAQEBAQAAAAAAAAAAAAABAgMEAAUG/8QAMxEAAgIBAwMACAUEAwEAAAAAAAECEQMSITEEQVETIjJhcYGx8BSRwdHxM0Kh4SNDUgX/2gAMAwEAAhEDEQA/AK4PCdfVKPTQA+UkkRY6ZABAi/qJGG+X4NTCeyqZp9yWFFhEmW92Ib+UDa2Knw/jUsyNGq2lwJjqQJ5EgxIO8bDBPhqlXOZrVaUVGRSgqEDTqMe8p8yyBZuRHPGVp9xBtS4CijXUzVVoEqpcqxjnO+qOU+pxvmOOoICLUYGYJIE3iYF4PeJ3EjE+b9p5mqvLGABpIUT3m4F5NifUYpXEOJWZTFiYgDczz6fgMJG2xkkyxvxVUk1AQ1yoZpNo6Gd4x5lMw9UBydKnmsDVeNI5xMgk/XFHOcYbc+ZuR2E8sG5HOudKajpEBRMReTHxM4to7iuJZeJIJ8xgkyFDECfQHf8A2wozNdqfmZoDRyv+Ywkzz1C8vIIPyvPpgetmywIYkn7N7DDpHKAXnaj1WsxKg7kwD6jrjTN5hzCvUdgNpYxzvf8AN8Q5PMinPlknY9OuNauZ1JBF5kHthqGIXqXsT92JKOZYMDJPqevfEBGGmS4aCmpue02xwW6H+S404ldQmDBN/iTH5+AivVcy/t2qt72okgWHfaOd9sFvQQCRH1xp+pAKWMERJi0ddsBE1SN+KVUqaYNyLj0iD+fwwp/VmJ2kDphhTWlqCKxvucG5ykECjUBMw3phgp1sJKVEm8GMF08nbn+B/piMcRITSAJFp698GcP4wBZ19SMcF6gSpQKwWMD4z9cbNlgrAhhq3H4z88G0+K02LBx5SeYm3cDn6YX0UWZayE/IT8/kMcDfuT5rU0AxMchb12xrTypaPegdJhfURh9kjldQpILsY1ajO09enLG+ay1JKgU1WBiYt6Xt2xwursJKmXJfSASQLd/8QHzwZlaTaS3uxIIefv2w2NQFtKGmyL7xeBc7AQDPObfHElbI5hR5QhBmaYPe8EkAWO2FBqFjcNSqpggN+8CTfp3wDX4JWC+VlYbxJ+kjfFiqZXQAg00n3kQduR6iYwopZrMpXWggFd3I06Ddp7X5zvt6YIYt9gHI0Q108sbg4J1B7AqSORsfngjP0/Z1np5hPZVlI1KCLSoYQVJBBBBsTvhfXRS7FTqkbxsduWFD33J0oLBdduaz84/pgmnlFqCUj+Fov2OAstkpMRy5G3K+CcvknpGQfL3/AD9cdYGEZXIJE+zUMQZAYj5gfhjerws6SaQIfkCxIPaW7YMy9NWiADPa453PId8FZjLpTClmKXgw1trbg46wWyrZjg2ZdixSCejqB0/ex5iw1EpzYpH8X+4vjMdqG1FOoUzMoCZHJZ3tED87Yt/hXgdekRUevoDi9MDUTtpB5KY5iDbfFX4PxJ6TQj6dVjO3UXi3rhm/F6qla3tabETKyJv5QB1tO22Ek3wM7LLxTOexhDVRfab832EG946HnG2KY9Es8CWJlFtc9LYH4nxNqzho0xfeTO8yRPpgzIURV/a1KssGslgYAsRGxk8hhYx0q2HhAGYoAEqx0ut9JBE7bd8R1AVXzAqTsPtepG4Hrh1mKhVPaLqfyxJ8wABsxtNiYk84wu45wXMUDTause2QVEbUG1AxzBMMJEruJHUYqtwq3uL2qFhHIfm/XGhSN8TU6cD64iUScME1QC8nGwp2k/DElDL6p7bDmfTvjyu82AgY4BEAMSLXZSOg5HbHlKgzGFGGK8I5uZ7AH78cBtC/MZlm3PoMbZdapIRNR1W0rJmeUC5wc+UCEahoBt1Iw54aUyylxJrPCr/hQ7/5miPT1OA3SDH1nRBR8EVoGt0psYhfeI7sRYfAnG+Y8GZlllHWrAsASGPoD90/PDXL1K1YlFUyLvG5MfkfAYvmT8KH9XTUzLVCyWFwGNwD2ExibyUaVhTOEVKZWQQQRYgi4PORyIwz4Zww1UlV5xMxf1OLPxvL06jitXUhwTTqgW1MBKsxt9kETzgYjoZqjTQBFWLwPeP9ZxWLTVmTLcXQn/7OVgfKmvpDL/7vrGJafhTNPMqKf8RJn+XVh3lfESrBVQATFgB2BJ6TjzNeKlD6SBOneZEztYb2wWTUpimh4WIIPtVkbgBp+cgrg2jweqpBJT2Sm+sHnYR1E7YNrcScoK8DTpEAnkTEzywX/aSnyFdZI2EG/L64FityElTw77V9egoRui02g8huYk741ocPzIZYqElTGlvLPOOd8M24saVTT7KoAefLrMiQBg/+3wFMybG0X7eXmPTAbOuQ+8PcCavw3OKKTLUNYMqsRd0VG1KeWoeW29xzuf4c8J/qgavpVs3UGlZN0Um5PInm0SQoIEycFeHc3UpUEDbVGLrPvEGAsjpAt8DzxZloqF1MQOe8fX6Yk5djfix7Rk/Bzvi3CKP6rXp06gC1DqrZqtTDvVceZQvuwAbDTZdgC0nHPeMcLrUqauiqwW7sh5DqDBGOpcWr0NZeTWCDSlKFWjTGwlReo0WvbYRiuHL65PkIvYDSQD9mCfd5ROGhuiPUSSlsVfL58Kmp/PFoiPUCPzvibhtapmKhdYFJbXEyeQHcDB9XgNJyFNKqgEmFYRJ3+0Rg2rpRBoOkILJECB074L2M9oGcvDIGCsZ5FuUDCqtlKroxLmoQL+WPWBEfPHuZ441NiXllYxp7Yh4fx1dDLUcgg6gZvvIvzIFjgbhSYdQyNXSPKo7eX+uPMRJllqDXqPmvfe+Mx1gKzlKCaHZ1ZmAERK6TMeaRseR7YY8LyGWBdapDGx+0ulTBMSN+ff54mDaXOhmO6kESI63lhbkJxuMihUharhiPdIkE3tBB1A/hyxGcm1y0VTFPFcmlOqy02BSTAmSBylha4v6Yb0+HH2ahdBcgQykEAe8bgC8cjzxNS4SlSGK6bBYYAgwIkKF59d8ZmH9iCqljq3BaQB0mMH1mkvHk60ti1eBRRPt2WWLEJmKUgUzSYEKQImxLar7FzuBLDxZ4TjhRS9Q5R9dNyACaUjVMCTppEajFzS2wt8B8NpGrQr0KzUqqgjMUagB9opjUaR0i08jJHluNj0sSh1kwsAbQBAgADlhrpmuKuFHGOEcEpU8jVzuYpq+ptFAMW0e8tMudLAnzkgRyVjeQRV04dNQ07ar3GzReF9cdY/SDxFXSmlNVcAlgk6V8kLty0hyQB0xzqtkdQarBJ1C0+Ui0AFpYnuZ+mAsm5DJSenwK6lUUtS0yQTZgwE/dNsLgvPliwcUc1AFCgCRyWC3uzMTO08sAVsuqkhjqIHujlyxaPvJ6gvKuWpiAFItHQRIMkySb27YmoVBTBLDUTszcvTphTTy71D5FdvSfkTth2PDbuoFSpptsBqA7biY2w6EdLuL6Fai5YVSCwvJO88h2Atg/w6lKpXbWGZEplwB73kKgATab87RiP/s2iG7swHOAg9bye2LP4ey4FUOad0BU2F1Kkn1gqJHf5Ty7RZfpqeTZhXhnjdapmiiU0UVCAWUMQsWEu0Bv8owW3DeI/rU6n0yfP7ZwAP8ACinT8IxPxLxCqtNMJTI90v7rNsNiP+ceNxDMVlkljU3VqYCBR1JIGr4z2GM/wPSUfJN4t4B7Qu5MFqEQLftEJYN6lbxzCt0xzSjlCLaTbeCSTzvyiMdK4/x8Ucrpqy9SqrojCAA2grquZjzHa++KIco+Xy9KtPtKThhqX3lZSdSNO5gAgjcaumLYXsYOrW9Llciiu4XyshUHbuP64BdVS6EebmbkdcNOKcUpsoKeYncXjb4X5bDFdYycVM8F5Glfi7+w9gpldiSLkbx88DZPOvTqh1MkcpNx0xPQyAcCGg9NzHfvjc5DSwAYSevbHUG48BdbxTUZ1OgAKIid7m+2HnhDh5z+ZLGVpIFNaLW+ygPIuQR2Go8sVvhfAqleqtGkNdRjAUH5sTFlAuTyGO3cK4PTyOWWghmJZ32Lud2/hHuqOQA3MkznKkUx44yZDxDiOiWsCBJY2CAdOgAGOecY8WZnMalp1CFHJd42vO09Bhp40zhZRRUgayNZP7s7fE3PYEc8IMpklLkBxIAkrAO5sRfphMcL3Y2bNp9VfMGqcTrMAHqeUGDysevbDmnXqMn7N9uo3HY4Gr8HW66hccx1vywNk+F5inam6nlCte/qBizoyWmNcvnKnMiRa0/dgDxDxLMBN00zdoJYdh2OAKM0X0uWBIMq24+M798FZ1X0OUZiSPdYBgeXISPXApBXJXM3njUgExy2364HXKk7ERMTOPHy7LuD6/1OIGnB+BdUWWhmqyKFBpEAWJYA/KcZirnGYXQdUfBd0gkgWkb7QRykDtMxB64mpU2JCtpDAC6xMdYPfrgIZolRo1KzSYaL3uptINxEjaOuGVThxWh+sCsNDQHU09OgtGmWBPlmxIAuVsZMZ9PkRRbTrsT1an9Ln82wI1O8m9jAWOtoifnhb+srIUhixNyWBjppaJ2/DElRV0ag+mooJEf9QT1G7jpbfDekrYSielnMwPPQQqVaQ06iDvB+X/GLplfG4zVMUqso8AmLgxzB5jt/zjmBrHVMlXg+UkgyZk74mpVih1AglRMSSB8xI7EY6mWx5HD4HW/7Np5imKbEKwk03AsDbeN1MCRva3elV8lUpVTSqroKnzAXJEHSyx7ynkdt+Ys58LcV1osyOoP3jseXy5YuvsxWUKx0sPdcAEjsZBlT9NxhEqdlcmPWtS5OX1OBFhqZ0EAFaZJkRNyADJ5iTiDO+FwhUs/mIM2AA6X1XbrIGL5Xo1Ecq9MKwHvHYjkVN5G/4wZwi4pk6ruFcqtP7ZpwSQOpYCPl3xe33ZkT3ElbNCnTWn7ukaVCgEsd5meZuTP3YVnjJUhpsAQRDEyZEd+V+8YtGXpZamVZNAYWDFpImBzPMmNsQjMUmNQzqWBqZQAAIkamCybXvsDgpHal4KxmqOZrebVCGCBMREEc95HIyMNcjx96cmpqnTpJQWvAaSDP9cHZn9XVN7C+kG+8EFVEHfaMKslw9sw2k0mVTdYsCACSzXhbXk2xTlbgT8Fl4TxJWQVDOg6uxkGD/wAYZcN43R1aaVIgnmTf13x5keG6MvTopTap7MMGKKbsztUNmg/a0iYMATGwMyHDyo1ezKNzVlhh+B+BOMTVXR7EJXFahi1FalMU2UMGbzU3T2lNxBOkoPMpESHAYrBPPEWY8EU/1LM0KTQleKlJGYuKdQCxFQmdB0rvcAtMzGCeEP7SulPU2mHZgHZQQBpAOkj7TKfhhnxCq+XYMxapQaFhiSyNewbcqQJkzsQeU0hGShfYnNwcqOInwW9Lh9bNZoVaNVaqU6NJk06pK6mbUJKwTBH7p3wLlMgsWC23gT8yb/DHRv0u1KlfKU/Y0naktUO7qCQsIwGoDb3t4i2+OUUcwfZlUgEmSRzgfgMXjK1ZizQp0hllCtJntqkAQoHIze+DuBt+s1TSCGdgsRJJiOkcyel+uKpdYYG5x1b9D/B/7zO1FIABp0S3M/8AVYfRZ/jGOlKlYscWp0XLgPAKOQpHQAarj9pU5nnpWbhByHPc8oSeJOLhEZ390cup2AHcn8ThrxjPb3t+fpjkHiDjS5uqVDRTQnR0bkW+PLt0JOM9OTr8zXJrHHYDz1VqlQsamuZ5xF7hfTYDoBjXLBt5joTjU0B1tO4ImRj0ZhaZHtFc/wCOd+naRjQYuQ+lmHBBBnmYn78bZ/iVRYZHBE+4d/XuMTZbMg7ERHSJxNw7hH62fZ0atFXJ/u6j6XcG5CeQgn+IgYFpcixi29kaZbM+3Q6qftCFJMUyxVRux0yUVZEmwE4My+T00hVVD7LVoFQNbVGrSJMm15iOW9sWj9Hfhp6NTNNWo1KatRagdYgtrKltJMyAFuQCpJXph1xbwxSNGigFR8vl6ZAo01irUdiCzlhAEneADLNdRfAcktiqwOSs5PxfiKFNVNlP7w57dvnivtT1mYgEYsH6QKOYLo1ZKFFQClLL0nps1JN11BJ36k78hOK1lqj6pALWiwP4YdAcNOxHUyrA8sZg+lQcC9IfEicZg2CxrTrJVfSUH7QBW5adJ8rau03i8Y6NwfJU3oNTYkUWX2aq4JIAVfMFECSwDTPQXjHJRmhvrZWLyJEqYvPUGcdS8G+IaTqKdUaagA7i+xHY/wBeeM04s1dK0rT7iHxJkGpZNTUpClof2LKqgeWSFe6gt50kNPmVwe2KrXrHSNJ8m7NBEsCdJIjykfvKRNsdE/SHmgco9MXBdRYatpaY9BM9sULhuWAOhGLWmFAsIuWk2BNrY6K2JZ0lIX086ajNrOp4s0CT0k2k41yjuplAW62Nvj+BnDFuBhWJYrHJVmT6mwEDEbQPKgIk879h9MWUCF3wPfDegyVB9qFGss0BbnYWETeT0xc+BcaBtqDAGLY5bUypBOklgNzBAMdfTf64zJ8S/VirpJc++Jsf8PeOR5XwsoXwWxT0/A78j06yaHGobjqD1B5H8nFYz1H2dQoSHB1BHVgFlfeVhBh/skE2mb4i8McdWqispsetiOoPcYe57JI01EEkkNUQHSSVutRY/wCookR9oEi8kNK2lsafRQm7kioZ3h4qup8iI/2XUNB5qfLIabAxsROEXsEZgEcQSJVYB2v8Y7Y6IayEqYNRR5pEgEkQXFouI/G+KDx3w8WzoXLqNVR6fs3kl0FRgup1mDDh1mLgA7k4MMrupGfPg0vbb7/ksHCfDleuYy1FFuNVWpOlf3gSBLtE2HxjfFg4lwyhk2oZdRL1iWrVI06ykFVjkmok6RzUEkmSbtkwlCmtJBCU10rNzA5km5J3J6yeeKJ+kMH9Y4e/71Qj4Ej8CTjRkVQYOnglNFjo5zSoEBRy5YBq8SpVHNPWWYXIAJjpJ2HpM4r54BUFb9Yq1qYuICgyeisxa9+2C81S4f7b2pioSQbMWReanSTpHZo5b4h23PRUfBDleKjL5wpUsYv3U3DL1vuPX42+syZui4QHkQXUrJBkWN4mxMDfniu+I+GpmqatThGWQH5gQSpHWG5dC2LBw+uFJ6Wn0Np+eK4Fs4vgy9Qqaa5JfDeaERETYjpHbl0xVP0m+BKVam2byyBK9MFnRAAKqi7GB/1ALz9oSDNiHlcmlmD0fzfH7X1v8cPaWaAUNywYNRuLJzjq3RwTwN4MXOt7eqSuVUw0WNVhfQp5AfaYdgL3Xp3EeIIqinSUJTQBUVRAAGwAx5nMwqqKdJQlNbKqiALkmB6knFc4tnVpo1R/dUSep6AdyYA7kYzzk2acWNQW5U/0g+IGj9XWQXAZzP2STCfGJPaBzOKJTUfHlgvPZpqtVqlSJckne3QDsBAHbEuUymqIQH1LD4CMWhHSjLklqlYOlFog2IuO+PatRmUztb59cN6nCTKEMdJiA24M6YJgACdm2IIwE+Wi5XSOf55Yayb25J+DpClgwkG6nmO2CbB9QJDqwZWBhgw90g4EytMgWgibdPnywctOQSQyk3kCR8cJJbiN72dT8L+Kq1WmNSAgeViDzABNvQ4Q/pN8VMVXL0NalgWYrYgSVEnuQw9B3GCP0a0po1ASG/azI5gonIehxXv0q0F/XV5A5enYbf3lYfhhIx33NjyP0d9ygaiGAtvc+p3OHOWzyJppKdQmNRgC5ufTCytQAsN+eBXYC0b4vVmWkxrm+IUg5GkGOd8e4UiqPyMZjjtIfV9nE+ZahPuEeWRv3Vu0bjvhlwNlFZdrqZ5X963UWMMOuwwkrMars77sSSREA89hYYMyp9m6apBTpcEEi/oRI+WEktgx2aZ0XxBw322ScLBYBXXl7p83+gtircJyRpKyvUBO+lOXqef/ADi6+HswCulhI2I6jYj4i2OXccy9bL5irQLsdLQDPvL71NvipB7TieF8ov1MLpllr5VCPNqnt/vbfHjZKmqxpg7kzLfPFZyPG6lPUD5p2nkeZnc4f+GQ2YqA1CNAMx1/w9hi0pKKtmWOKUnSNW4dVJlQQJspBIJ/PX6Y8yvh8nzZgQGkmJuewjkTuLY6zleF5cKDVM2soJHxtiPiOXy7qVAJtafwPL1xF5jX+Fdc7lFydbQoWjT8lMASTcbnadzz332xYuG8X1rpaQCCp5G4g/8APpimZviDZb21NSCwvS5SCQsQB7y3P5jAdHxKVemPZsAVUODdidgy9fTncdDjpR1LYXp5vHKpcHSKHFTSVaNUKwjyEWkA7xuD2+/fA+U4ZUrZ/I11DaKZqo7KbgaS1IkTcBz0IkidxhTmAWqCb6QB/X64s3CcxoVItv8AWD/6R88SjKmmbcsNUWi5168rJ/zRyP36TuOfxkYqvijKe3QMWINF0qKZPIOGA7kGAeRg8sOsrnQ1zY87SD+fjgbiPD3K6lUurCYXzGxmI3Ewe3pjXrUomRQcJJlW4iXeGADibqx7wYGxIE+UlZMXGNMjTLj2VPWmojUWmVHMaFRaYbkCWqC+xi6jwbljozlZXY00qjUnQkEvUvcGIG/2TMmIstLiL7KY9BGIWo8myM9SGOb4W70Fo0HFOpq8kzBinVBTe0gm94IBg4k8KcSFdFaZJ8jiIIO6yJ/Jnpg3w8rE+2fYWp9yfeb4C092w/oUESSiIrMCSVUKTEbkCTimK1uZM0k3Qq4rkSaV7Mp/Z9dvdPQHYfDoMD8Lzi1UKMYkRPMHr6g4ZcWYmm8TsSPXew3ueuKJRzze0LIRfcfjhcsqkHFHVEIz6NTYq24/5BHYi+Of+KeKLVqCiD5Va/RmFonmF29Z6DHR/EzqMv7dwxFNSr6DDQ1lYGDdXM9L3sMcaVKZMKwDCwG6kx3v1GOxxt2L1GSlpQ48PeG1rVwsnRuSYt29fh1x1Sj4LoollBiD5xrNrgiTb78VLwIsEFzAAZzbpCr63OLwOPUiCQWhd5EYWUm5ND4caUE2L6/A8u/lKgMftLY/ImCO0gxzxQvFHh16VUqxAVoOpRZh9qLnT5psbj64vWfzaVlJRj8iD2IkRY4qninidSpkywE1KdRLRe803+f7P+XAhL1tLOz4U42ismlTp+SmApPON/xNsLMxR3YE73v8vhgukaxH7XSg3ExM7fKOWIa2TDH3mJAkzYX54ujAjo/6JKZ/V67da0D4U0/E4rn6ZqH/AHnLv/4BX+Wq7T/rxdv0cUfZ5BdvNUqNa497SIPooxVP0r5Zqtahpjy0ibnq7f8AtwkeTVL+nv7jmj1GII+uB2U7nDurk4HuEnb/AJwMcqTbSFnnviqZC0LNBxmDTk2/M4zBDZlOopWCYO1heJ7b264LyWWuqtoIadLaoFraezTyMb4DpZUggG3We/piSrk9IBmdUjbmD90X+GEYpePDGcNg1mgSO4s3xkHHv6SMkhFDMMDF6bxAJMFqcn0DD4DFU4Nnmpt55gmQ3Wdz3nrjoeUr0c1RajVko4AMWIIMhlPJgRP+xOM/syN8f+XHXc5eM0imEUQViWAJ3BieXSd+uHPhzNhWphRu5BHqJGBfEXhiplGBYh6TToqCwb/CR9l4+z6kEi+CPD3DqoT25pFaLMoSqy+UVFJIUNyBNp2JGmZtis0nHYjgi45UnsdEPE0SoiAPULGCQrQDzBIsD6kHtgrKVs0ajBgvs5MqV5coiLxzvyjCp+JaEkaUi+rTMXn6Hl1wPV4uxdBUqB6rGIFRXYAKW84QFVFpu8yTAsYgk2j0qp7sB8c5ALrZJV1qBleSPKwB07xY32mcVXwnlPa5tWI8tOarf5fc+dTSPicX7i/DaubenRpkeZQSSLLDEF2P7qr/AE3IwRmvCtDh4/Y1HqNVA1MxXZSYACqIBN4JOy3xWF+jbMs8V5tlsuRbVrqgZ22F8MeGZwMovM3wi4g9iTMdrn4DCmtmKmVZXQqyMPMhN9XM7eWR0n7sShHVwUy5Fjkos6QmZK7bYtHAs7qpqLmJ+yW5noPxxzjJcQNaj7VA2mYPYjcGNt98WTwdmdWoctUn5D+mGxP16J51cLRYMrwqnRapUoIFrVAWYABRVMzDDmwvBO2syb4Aptlz5lyyBtoggA8wUnSCOkYeZ7MU0KFiqsARcGwMchvtPw54VVM8odErMXdjCOgDatyJsTG9rAQexas5JMhjg2rQZli1RgW26dBhjRqS08thbla4va0A4DWm0FEVhMamYg/w84EdBg7LUNMDaOX38tpw8JRfBOcWiLOUrfn8cUXM8PNOo/7o83wJAHyYx8MdDzCzhD4nSMrVPT2fL/xaeFzQtD4J1KvIHkayshRhKsCrDqCII+WOIeJsk9HN1adSNSNZhbUCJSpvuykMe5x13LuU3tN/64I8Y+Chm8uHSRmqNNigEee+o0mm25IU8ieYMY7CnLgbqEl8RF4BWm2XLVgCrIVM3Hvsf6fI4dZZMlRQ0qdNx7Ugx7NzIvF9Jt9BaYvip+GqulRTJGiaiuuwUxIkbghgVMxGo9ME8R4Vmw7Kma0gkaZpkuo3jWLEDbla3fCOPJXHJSiq8FgyvDMqhLUg2puRd7HaNJaBHpincUqaUzLjmZXsdQ0x1uY/4xYsvSNMXYswHvGJYxEwLb4r/GsuzqtPUAAZ2+W3zv2xJpuVjylHQ1XYpFTNWAiT9qeeGXDcpUzDfq1BPaNUO+wAjzEnkoFyeWD6fh7WQg8zEwAqksTv918dH8NcEp8PotJDV6gGthyG4pr2BuTzPYDF1IwRwtvc3y60uH5Wll9WooplgDDMSXcgchqJ35Y5r438RLVr6qcwiqk9wWb72j4HFm8TcUZgQkajaTsv+I9h9TGOYU6HtKsa5mZMTtz74WG8m2WzUoqJIK41ljLHc3gRiTLZjUrHSAdxbED5Rvdvpnc/jbbFqpcESBBgb9fWMPOdIzKNlbOaU77+v+2MxZG4ZT/wD4YzCelQ2heSqrWLXPuxMf07zjYCJaCTBIM2PL8MHJkBANgp9fhg2hRQAgEGDfp2wryInYirFm8o69+R5RyjrixcAzZUgE3P/GNk9kpmxN9gB643zFFQAVUt6EAr0thZT1bUVw5XCeyLijJVpNSqKHRhDKdj07gjkRcYtvD8pQbJig6xQFIUyjGTpX3W2uftT3+GOd8IapCagYYFgeytob0abfGb4teTdmQqpsYAAAi5LPECD6+vM419LF73weq9Eo6ih5hhlK7Zaodam6kj3labkSd+Y66txfDLIHLU1BVlgTCgAtf/AFbWvPwwsrcE/X+JGklRwqoYqRrI0XnceXWQBfmANxizZLwiwfS7KVBhmX3vlBg+thfeLzlilfqIGOXPhE3hCoHrPULAQjIFncte3oB9cRcZzOoqbxpgT2MEfC3M74f0eBIulVlfZkOkmTIILb3nVE+ojC7jeVDGwseh5i3K4MfjjT+HrFp7/qOppt+8qGePkqNeFUG3Uui/cThRm+HhxIcs1rBQInlyIE88WjO5MkihSRmdzJgxAEjzFtlkzHY9sWPgnh0UUjWuomWYLM9NzFvTGWMXBUeb1b15PV7IB8DcPWnlqgMGXNpn7Kg4ZeH8uaLVHOnR9gR5i3OTzAEd7jeMBLwN8qKjpW9orNqKEBCOpBmCYi1pi17Y3znEIRZdAYuASSJvG0TiWnTIvD1saiMMvQOarVC3mWkntCv75v7NP4SwM+kc8V/gBQ5n2tS9SwVRZVmCVAHMcz/TEnB84lDNe2ZmjQWM6t4020iSsE2giTMcwPwrh5SowmNBaD8SORN/uMjDSWyaOSptHQn4mQPeFyF+PXGv9qgQd/zcYpJztPUtMF3IMjSrEAgjdhYXjc4a5J3at7NqLaILF5UKO121T6A4Wpdhqi+S7u+AuLUNdCqvYN/Kyv8AhiKlnZwt4txwS1JD5x7w2IHI/wBHEct8aJy2M+LG2wnLZFG9kSfcJMRvsR9Rcf1w+oW+JA+oJ+gwn4ZWDUgZEgebsYvhnwfMrWpU6qEMjqGB9bf1xXpZLS13J9VFqSZpxbw9QzDo9QEFIkqQC6mRoe06Sb2hhFiJIxVOL8DzgYik6lOXmFvg33GcdEO3xH0IxHUpYd4oy5JRyyhwc34f4VzBDagA8TqZlIYj7NmkSJvsMe5HwdmHIarppoT5vNLgb2ABWTylu/Y9F9j8ZxBXTSvyB+QH4YVdNAaeeUhZkuD0KGsUQZdY1MZIke6DyE37/AAUPjPFLHri+5nNKoOogCBv8fwGOb+JPYuzGi2ss7sSAYEgEIDzksTa0AYn1qWOFxBjzONtlVzjNVHOLkDvvfrgfJZIUwV+0TJI+ow8ekok8u1hvb09Me5dAdW09fQX3548f0700Scm3uKqmRXcmfn6/wC2PHqFW8inoRHyt6c8OfZje3fvyH5749NIKJ+0bn8I7wT88B5m+ThMAT1+XwxmHg4aDcAx2MfjjMDUvARFTyb2BgyOQ69zO2+2NRwflMgzuSDB3FsO08phtttvrfmR9cbM/lYqtwQQexBtHf8ADbnjSuoii3pILsJP7ABIIJF7SfnzF8HZfIqQQBse/wAxg1VZzpUe7z2tyvzxvYC4kyGJNpgEMPdvMgkW6zaCkuovgV5PBHlMqKfmEkEgwxsdo+U/fhxWzYp5d2Bt5mYEXMADTvsTbv8AMYSoWKiRIgmLdN/qB8QN8L+P54jJpQIhy5DE76QQ+/rH1xr6TqN2vuyuLNbouP6HcvFHMZlr1HcoD1CKHaPV2v8AwjF2yVAknVaIgnYj7Q+cYp/6MKxp5FAwID1GcWF1JWCOxKkYux4pSjY9oA+t8enDaKo0xUkjysAVgi5MehFjiu56tqMRDifQkbxflb1BwfxHivmsBynqT0kdvw9MV/P5saQAvnXmDHKB9PycUvYeMa3Zvw/NIKrEjzCkqn+eoR8SSb9u2JMzxDpive2YVHk+8FX4qGe/88D4zsJ3etbfGDUpN15oyy3bryT5jjJmGAg2BHXp0g7Qf9ilrMq1dweYUtCgX3BaLH82tHmWn47jkf8AfuPlhZmMyGOk7iPU7/Ub7dfhzVjRlpH1KuXbVEuCt4JkyCtMfvAsBMb9rDF74vwU03asgszE1L7GZ1AfumTPSxuJIof6Nssz8RVQ3lWnUqFSbEjSqlRyMsD8Djsf6vyJKnriuLEnF2TzZ3qVFIq5oaW1SO4BY/IXOCOD5s1iPfkmJdQvxABOw74d5nw+CbR8JX8Sv+nE2R4b7O8ebqW1W6AaVA+/vgfhne/A/wCKjp2W56mRpIBYueZJP3Dlitce4tTcfs0jSYZTzgmPxt29Jf8AE6tWCqFQSLE3HxEf1+OKpm+G16hY6URyLuHgE2ghdLQes2MbYOZRSpA6d73Izg3EZe8IGlZLWn1IAkHkcX/gjFqCswAYyTpECdRm3U7nuTjlfFOD1qais5S7BG0k6dvKzTFp8o5gxe+OoeF1IyeXnf2VPb+Ed8TwKpMbqnFpUMWeL43auo52OInOIUH2T8P6Y16UzBZKc0nJgekYDzjSp9JxlfLjfT9L4idwqPNwFYn4DrhqSVnWc78Y5+o1VkVvKo2/eYcvTeB272r9SlBIAIBZgvzhfwWfXphrW/aMf3meWi+4vvfdj9MeVqPlJUSwAJHI6tRn4EDsY+B+WzdR6Sbk3z9Ox1AdBv2gPvW16SDcHyuPkZ+fTGtSkVkD7J0m/Pn6zE4LFEyp1XX3t9vWB9qf5h8SDT31CfLyM3m316dsI5WdQtpUbX3G8dpNu9xjYqbKbRvaSP8A43uO3rgymDcHczv8yO1rT1+YjWlBnY7QbGByPyP0wmsIOtFyASy/FsZgx6UmQTf89MZjtjqFRMEAm8g/IECe5PL1xPlKepSQNxPK+wv/AE/Jk9kAhJI8xpi07mXna3lVhf8A5gyzDyatibi3Ic97fmDIxbT5AEJlDpJMAXO8W3gCCWOqdgeQ9dmlaZRoYtF7y0EraDzMiNxj2lVliR+9YwZsbnv5QB8DzBxPRY7sD7pKbi/PRNjIJhrjbcg45RYQZBZhO0yZ2I2v2Yz8+gxU/GzzUpqtyVJnmSWIM95+/FoOokKt5YAXgGyCf5iJ2tewviw5vwhRzdSi1P2ieymXYBtXuhb6lAIAHlXbfczjV0mKUpa1wiuGDe/ZC7hFKqIRnYqkIoFgALAWw/GVhZk3HMmO7YY1+FLTUbFtRB5SQdRveCygxMXZRjSoAKTuALagYJPoeVgpDehOPbU4pV7j0VnBUmWhF0k2MQwMKTsOpPb6YV55pMDeRNvj8u+Hb5fSQnUSnpA1LHVCR8COhwn4vAdZ6j77DvvbDOW1iSyXuIOIp7LVIu7IVPW6hh206Y7gmJvAT1GJZTa/lPWwJ+s/LFxzXBKmYRiiiIlGa0GQraeZMGLc7csAVPAmaCnX7GE1FitX3ZJYQWVRAnnAMCdjjzZwePK3HdN2ZJPTJ+GUytmImev5nC3iDgiQbjbt+PbFh494czVNQ5ouRHmKKWAMTcLJXywZYD5zhXw3I0wvtq+mCJUN7kHZmGzEwYHYm/LVCLk6R0ppKxv+ijMNVz66QP7ipqN7Dy/Pz6R8cdzooQNOlgOR59yeWOIcA8RLlahanTpwYDqqLTJEyFkKCovIm3qBi55b9I2TYjVlq19iUVl/mDFR/mI740RhSozylbL7UpsIhtzF1HQnf4Y1NM8z8gf+MVPL+MMmWstWnDTZRzDCIRzInnHP44nXxdTawLIZWBVCANJEjUjNpPcjAcmrbBsF8ZfTpjcmPz8SMJ6vEUSdR23AufkPvOG2appmTTZXmlBJ0ne4nzLIImPdPLfDyll1VAECIItCD7uY63v2xKa1SbLKSSOVeKuIZp6TaA1JIMgqZYR9tvsj02Ikk2jo/hJyeH5NjuctQJ//ABKTiernqdX9nUVTyYHzDVNgpi5m/Ii0wTbbJ0kpU1orZFULTHRVEBP8qwB1A9cLiVOzsmRSVUZWr+YcrHf1XHhrj1wNm61xbnBHwP8ATAq10m5jG2KVGZsYZrNvHkC+pE4rHHOK1TQqhjtom0CNadOUfjixZagTOlpnv1wn8TZBRTJ1AakYE3PmT9og7AgVB6lRzxm6rbHLT4aGRR9XmjYbyN4iAD1M9cSatSGCZEDf90NYWBBvN+vTERpsNRid4i4AnrsOl490+uCGtMztMNygnSb2JMDlzPTHydIYiqIDzgFxPQSQr+g2+fbE5Nw2xAi3rDGdpIO/xm9x2adUAegAESDBEAdZ9SDiWrmLm9hpvfkLDtEED1OH2o43cS4IAkredpEoSf5dR7nGuaqB5IkQYnnAkX2k3BEd+uMqPOthALTIHI3Y2+yCT2iTiPPU2VL2BYkGbGCbSe8GOe/LAfLoJIDN/wAOluh+/HuPf7Pa1mFgSArkAkSROk8++MxzjK+AbiVogAElCytexMgKhFokaiY5m0c8es0wBIEAAbhY8uxsYv0264mdVKkgjUqyDe1x9qInn3H10pqSwlrwZ8sG6iBttewtYY1SAwhQruSt1EQsT5QdI/zbOY3Oo88DZYksDJLnSJ3Mn3WuL8jfpJ2GDqASmNTp5SQQST5bkEBQbTBEkGP8wxNQAljokyZeJKkDU8CIkqV80SI3EnB0N17whHC+Cu1YVNHl1DzNOkAAuSJ+0YCiJiHv0vOXyzIwBqMaYDXXSAoDAG4GrTPO8ARf3sV7OZjU6LCug00yFWJYKxiJJgLq2tci2xG/tQoGlXYBCATJjWSyk3nZlHfeDj0sLWNUVjLSqLXxGlS9tSQiKZJDQSDqZGAlhcEiPNqG+5JwqOinTr05ldKr5jJLf3bT2NMUyfXCepxoAAFpgIGiZ1BXETyJ1BgYtHbAVTMkyheNwIMTZSCBYf8ATiCLbchjnnivn+oY5N6GWfrVB7PVOpW1SVtM3EyB1O52HWy01TVqBLBi4W52JJVTfYXj1+eJc8lU0yjmfKjKR5T5iFkQY1wdzy7XwAFIK1V90VAZHVSrACQTBFyIt5haMTzdRpbS47/T/A2SdN0XCvxUKKLCSTb2e11CkjewDU1HqD+9IMp8TQ1qTMwKuAoCyQjCXp23diNXmNwSsAeY4o61faUk1EyWvN5Vg9Qlpvbe0zfnuTms3NK0gqxcSQPMLwYjuZ+UYn+Kpsz2XDjmeKg10ZgKYcEaVGvSrVGYsxkBQgPwYXkDHLOOZio9RSQBXq6nAPlCy86RKuJu0hriABf3b3la5/ZB3JT2dSdQBBViAW21GR1a0noQaplMiSpLghgaguSbBy0yd5YsZ540z6rSlJL3/wCP9hSsp6Vtbimaa03eVBGm53uYGkz5uh+eBOD5xqFNXbZaiIykX2LMCPRSsbzHfD5cr79NydKEXi8OhQjcGwE7/KZGvGaDUwQKZQtVSoxpsRdpLEnTJUhxA8okiwMg0n1ictMfh9/I5xp0w7I5AozqJZg3n8ouCSBLHkAVGkWJIJO2JctlyrNqcEMGNmJbaeew1iBHujryOppDBokAEFrq5Ck2YAmLGPh2x7Tyz09VMN2O+oDym0WmxMmdyMYs/wD9Dt7q+f8AItDrw/xFaKMrSR7WoVH/ANzzOO01JMbSThwOONTApjSTJCwZFze87Jff3gRtF6a5ZgyMoKMrkjSonZoJENvpUGRMTcYJoMpGgCSQL7iwn3theDPre+BHq2ktzrssWW4gFVwxMrmUqCf3WakWBMXjmeo6HDbIZr2ldlIIIVl32IZWJHwKEH/Dih51m0Owk2EwOQsST8j6AdMFZ3ilajVDKaRqA6REuWK6mewF3VCQQJuNHQ4ti6mEYJ/D9fp9Ab2dCrRI1+8pvH2hpeCOx6cjI7nTOVKKxqvMwAJNo/qMVTL8bzzBC1Kk7kyCJpEUyJlgzkEnUAV2EK02Bwr4p4orUQGNIEjTTBgtBIJXex1aCCIsZG+N+LMpPSmCWxYM5xNaTtFPRqVdI3ezMCYBgb8zy2JtiXPZQVMs4qIdd2EvqYAch5YDR05+sCrZWs5qK9XUTMljAk8h/lPcjYX5NK3GDCuSIn3ecxKlut5IG1idwIh6fHli43e7X+/gDdEXE+FIoCa2ZTTYg2AEAGYMkHUZtIgjC6tl7qY96OZj94/Zt05juL49zedDBZsBqjsCpBH8qgfAY9r5whwGiAGF9gSdI/E/LHl5ceF5HFbPhfmr/j3oOpgdemRAABVSo97cDU0g8pM35Y8YGNJmWkAxMiTEgGCNtidIAg2wxJDVDsI1jrc8jyNgb+p9dK9MAlQYpGOUhojzE8zub7ah0EQnicffvyhrsGCQCzMS1tKgrcBWdpm4iABGxM43paQC2ogt7ptcEgKCNiZ+J25YjylM37SJsYIMCb3MDbobgY3q0yDohg6MdIgXAtE2uDeOd+eEtKrQQlFaNqZ7+zpn6lb4zG1HP0kGlg5ImSKoA3mwInGYnUHvb+/kHYQUwYJuALWubnccuXwnviLKHy6p0z+Mkm2ygD6rbeClYKjHcxqGrdreX5xJn8cB0zp0EKWHMWvaCPp92LvdCsaMAIYnzaF1LMkKZ0+9z0aDbm3K8ZSkyAwFhDFv8QJFzIHI2Mz1mR1IIV7tCUyTtzJ63tbHmQyrgRoH+EsAyrJEarjzbGOUbzYHe9g0xi7sKYLGW1Bt5IJVZghoEQyz9+IM7VcyGWJiQVgiw2BvEDf4DeMRPUVm0rEEnRp7eUXtJO95E7dyGaTpJJUoQdzAOknpp3uYN56zgTk7e4LBs5VX3jMqVJE73nSTy97c7X+OioVaTIFp3OkgrABBudA/NjgimodmUtB073kwYtO2/wBNsbIgIBZVEAwGEkQQB3J2uIOJ6+LON6TM3vKZ5mBItBJ2IBudus743q02FNtWpmnzTz6CeTLJEt3+GjGKurSBqJJI2NrEz7xYyd5BPMWG4diVXls8iZIIiZ2uTgxkm0UjXc9/WJR7a3giCQNibG9hqBEWiDYHaPK1Dog+Wyk6p1XgkWO4MA33MYKzNOGlAbBZMeYm5LtyidrdZ7jKkGZEkQLX6z6fZ+B6Y5z5BJ7hGQzFoMiZk21EFpgxYyZIm9yOkE8PpKUczHkcmBckDc3tbnzg+uFAbzat1ItBjpt0IiJwe1CKa1CQJO42gBtRIsRcbEcxG+Fjkk15FTogz2SpvUIUlCQJMEkMQ9MHcQsksCTt3IiDhtJIVDASi4CgNJ0OCzCw2IJaDbzDBWXliCNwJnnYDbfnInvt1Ep5RQVuUAEgRIMBvKNoS508lAtywZZG3q8/kddjWsiaopiKbUwpjlJYEsJPS+20xbANdiumyhhBPZheO/13GNuJbFlifLMjfy6DyvsD8cDVzqKsJgHZrE2kyOpAI3+d8Lllq9ZHNhK3qBiTazGb2JVZm9p5c+23j0yWGqZUyLzI0skdhcEdYI5RjFt70iRO24uRJPK5+fbBdGuQkDckmDyAlhY77kgCxJB5CTHekAFr0SoS0lgCF6GADEnckC3WcSUdPtCDpICsuqbCzKxHKdRmd+hveXLVSVXV76yQY2sRJ9Pet9+0FaiCsAC4VRBETY9IF788cppLb77HE5rtswJLHV9YPWJ37HliVqAaoyAjTpFv3j5iduWqYNrD1wPQsp1XsQvUNsWn92CtupB5Yi1xs4uBrM2E7A2mIliflMYE8s5Rpvn9zkgmvLLKyATtEWJ0qBFh5SOwjuMRUqWl9TGRUlHdT5V0tqQiYJIMNZYiRPmGN6ckREDQCSRqLE2mBss7LaIvJvjG93peTO4kQwjp7vy5YMJeji0u4QL9XGoppAILgSZAncHlB3PaYnA+bpGyhrELDRby6Q0nqwJnsJwXSUMy3EspvJ+yANuQ02jmdRkzjf7WkAPq1MRG6lW1/IE/EiI3wib8+/8AU4H9pGhtPmqadQJIYe0OgEdxTkxyJAO9jKdUq0LDagpDAED95onblA2iMe12DidI1HUZAvc7G9xqg+kdDOopQi7TpIFvXT8SBMdNOKQyyTtffu/I5o3amPdLmxYkAC9iSTOxIJnflyGBoBqDaw3kiDGpkgmSYAMgc453KOWio2n7WonpZCXJAsbqTefWLYjp0JPu3NgbeebtaNSkW9QVH2cCUvSO19+A1QHmKyamlVYgkE6HOxjcEAn833xmG60MwQNAAUCIZCTaxuWmCRPpj3C+jfZfX9glZzp/ZfH/ANVIfcSPicQ0D5U/j/8A5pjMZi8u/wB+BA/O2cgWANSI+ONVY6wJMBltyvv85x5jMJ/azkbUUGhbDav9wxNmDcf5Pql/njMZhM3soD4NqQ277/dj3K3ubn2U/HyX9cZjMD+85chHDxOmb+9/50A+hPzOAeH/ANyDz/8Agx+/GYzAl7K+/wD0M+B1VH7Jjz1UxPPZeeA86f7o8yBJ62xmMws/ZQGB5JBDWFmMfzNgxv8A6c/xp/8ArxmMwYe0wdjTLf3dT+Bv/OuJs3daM38rffjMZjn/AE38P1A+CDN/3afxN/5Ma5Q3f/J96j7sZjMCHb4fsP8A2/P9gmio9klhy+tTSfpb0xvw4SzTez7+mMxmKY+V9+BPANSYyTNzRk9zoQz64lqj/uyfwg/6nvjMZhsnC+D+oy7kLnyt2AjtvtiRUA9pAAgUYjl5gLfAAfAYzGYli7nFg2AjlTqR8KRjCSnUOnc8+fdf64zGYpPl/FjXuaKgFVCAB56G3f3vnzxtwdRNW22XUjsSrkkdyVHyHTGYzHR5+/KCvaCcso/WqY5e1a3KxWMQKo9nMfbcfWY+ZPzOPMZic/Y+ZzCM4YFQj91B8CKcj440zJhjFvfP+mZ+d8ZjMd/1/L9zu7JXUEkm5x5jMZh4eyh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xMTEhUUExQWFhUXGBoaGBgYGRwcHBwgHxwcGRgaHBweHCggHBolGx8gITEiJikrLi4uIB8zODMsNygtLisBCgoKDg0OGxAQGywkHyQsLCwsLCwsLCwsMiwsNCwsLCw0LCwsLCwsLCwsLCwsNCwsLCw0LCwsLCwsLCwsLDQsLP/AABEIAMIBAwMBIgACEQEDEQH/xAAbAAACAgMBAAAAAAAAAAAAAAAEBQMGAAIHAf/EAEcQAAIBAgQEAwUEBwcBBwUAAAECEQMhAAQSMQVBUWEGInETMoGRoUKxwfAHFCNScpLRFTNigqLh8UMWJGOywtLiNHOTs8P/xAAaAQADAQEBAQAAAAAAAAAAAAABAgMEAAUG/8QAMxEAAgIBAwMACAUEAwEAAAAAAAECEQMSITEEQVETIjJhcYGx8BSRwdHxM0Kh4SNDUgX/2gAMAwEAAhEDEQA/AK4PCdfVKPTQA+UkkRY6ZABAi/qJGG+X4NTCeyqZp9yWFFhEmW92Ib+UDa2Knw/jUsyNGq2lwJjqQJ5EgxIO8bDBPhqlXOZrVaUVGRSgqEDTqMe8p8yyBZuRHPGVp9xBtS4CijXUzVVoEqpcqxjnO+qOU+pxvmOOoICLUYGYJIE3iYF4PeJ3EjE+b9p5mqvLGABpIUT3m4F5NifUYpXEOJWZTFiYgDczz6fgMJG2xkkyxvxVUk1AQ1yoZpNo6Gd4x5lMw9UBydKnmsDVeNI5xMgk/XFHOcYbc+ZuR2E8sG5HOudKajpEBRMReTHxM4to7iuJZeJIJ8xgkyFDECfQHf8A2wozNdqfmZoDRyv+Ywkzz1C8vIIPyvPpgetmywIYkn7N7DDpHKAXnaj1WsxKg7kwD6jrjTN5hzCvUdgNpYxzvf8AN8Q5PMinPlknY9OuNauZ1JBF5kHthqGIXqXsT92JKOZYMDJPqevfEBGGmS4aCmpue02xwW6H+S404ldQmDBN/iTH5+AivVcy/t2qt72okgWHfaOd9sFvQQCRH1xp+pAKWMERJi0ddsBE1SN+KVUqaYNyLj0iD+fwwp/VmJ2kDphhTWlqCKxvucG5ykECjUBMw3phgp1sJKVEm8GMF08nbn+B/piMcRITSAJFp698GcP4wBZ19SMcF6gSpQKwWMD4z9cbNlgrAhhq3H4z88G0+K02LBx5SeYm3cDn6YX0UWZayE/IT8/kMcDfuT5rU0AxMchb12xrTypaPegdJhfURh9kjldQpILsY1ajO09enLG+ay1JKgU1WBiYt6Xt2xwursJKmXJfSASQLd/8QHzwZlaTaS3uxIIefv2w2NQFtKGmyL7xeBc7AQDPObfHElbI5hR5QhBmaYPe8EkAWO2FBqFjcNSqpggN+8CTfp3wDX4JWC+VlYbxJ+kjfFiqZXQAg00n3kQduR6iYwopZrMpXWggFd3I06Ddp7X5zvt6YIYt9gHI0Q108sbg4J1B7AqSORsfngjP0/Z1np5hPZVlI1KCLSoYQVJBBBBsTvhfXRS7FTqkbxsduWFD33J0oLBdduaz84/pgmnlFqCUj+Fov2OAstkpMRy5G3K+CcvknpGQfL3/AD9cdYGEZXIJE+zUMQZAYj5gfhjerws6SaQIfkCxIPaW7YMy9NWiADPa453PId8FZjLpTClmKXgw1trbg46wWyrZjg2ZdixSCejqB0/ex5iw1EpzYpH8X+4vjMdqG1FOoUzMoCZHJZ3tED87Yt/hXgdekRUevoDi9MDUTtpB5KY5iDbfFX4PxJ6TQj6dVjO3UXi3rhm/F6qla3tabETKyJv5QB1tO22Ek3wM7LLxTOexhDVRfab832EG946HnG2KY9Es8CWJlFtc9LYH4nxNqzho0xfeTO8yRPpgzIURV/a1KssGslgYAsRGxk8hhYx0q2HhAGYoAEqx0ut9JBE7bd8R1AVXzAqTsPtepG4Hrh1mKhVPaLqfyxJ8wABsxtNiYk84wu45wXMUDTause2QVEbUG1AxzBMMJEruJHUYqtwq3uL2qFhHIfm/XGhSN8TU6cD64iUScME1QC8nGwp2k/DElDL6p7bDmfTvjyu82AgY4BEAMSLXZSOg5HbHlKgzGFGGK8I5uZ7AH78cBtC/MZlm3PoMbZdapIRNR1W0rJmeUC5wc+UCEahoBt1Iw54aUyylxJrPCr/hQ7/5miPT1OA3SDH1nRBR8EVoGt0psYhfeI7sRYfAnG+Y8GZlllHWrAsASGPoD90/PDXL1K1YlFUyLvG5MfkfAYvmT8KH9XTUzLVCyWFwGNwD2ExibyUaVhTOEVKZWQQQRYgi4PORyIwz4Zww1UlV5xMxf1OLPxvL06jitXUhwTTqgW1MBKsxt9kETzgYjoZqjTQBFWLwPeP9ZxWLTVmTLcXQn/7OVgfKmvpDL/7vrGJafhTNPMqKf8RJn+XVh3lfESrBVQATFgB2BJ6TjzNeKlD6SBOneZEztYb2wWTUpimh4WIIPtVkbgBp+cgrg2jweqpBJT2Sm+sHnYR1E7YNrcScoK8DTpEAnkTEzywX/aSnyFdZI2EG/L64FityElTw77V9egoRui02g8huYk741ocPzIZYqElTGlvLPOOd8M24saVTT7KoAefLrMiQBg/+3wFMybG0X7eXmPTAbOuQ+8PcCavw3OKKTLUNYMqsRd0VG1KeWoeW29xzuf4c8J/qgavpVs3UGlZN0Um5PInm0SQoIEycFeHc3UpUEDbVGLrPvEGAsjpAt8DzxZloqF1MQOe8fX6Yk5djfix7Rk/Bzvi3CKP6rXp06gC1DqrZqtTDvVceZQvuwAbDTZdgC0nHPeMcLrUqauiqwW7sh5DqDBGOpcWr0NZeTWCDSlKFWjTGwlReo0WvbYRiuHL65PkIvYDSQD9mCfd5ROGhuiPUSSlsVfL58Kmp/PFoiPUCPzvibhtapmKhdYFJbXEyeQHcDB9XgNJyFNKqgEmFYRJ3+0Rg2rpRBoOkILJECB074L2M9oGcvDIGCsZ5FuUDCqtlKroxLmoQL+WPWBEfPHuZ441NiXllYxp7Yh4fx1dDLUcgg6gZvvIvzIFjgbhSYdQyNXSPKo7eX+uPMRJllqDXqPmvfe+Mx1gKzlKCaHZ1ZmAERK6TMeaRseR7YY8LyGWBdapDGx+0ulTBMSN+ff54mDaXOhmO6kESI63lhbkJxuMihUharhiPdIkE3tBB1A/hyxGcm1y0VTFPFcmlOqy02BSTAmSBylha4v6Yb0+HH2ahdBcgQykEAe8bgC8cjzxNS4SlSGK6bBYYAgwIkKF59d8ZmH9iCqljq3BaQB0mMH1mkvHk60ti1eBRRPt2WWLEJmKUgUzSYEKQImxLar7FzuBLDxZ4TjhRS9Q5R9dNyACaUjVMCTppEajFzS2wt8B8NpGrQr0KzUqqgjMUagB9opjUaR0i08jJHluNj0sSh1kwsAbQBAgADlhrpmuKuFHGOEcEpU8jVzuYpq+ptFAMW0e8tMudLAnzkgRyVjeQRV04dNQ07ar3GzReF9cdY/SDxFXSmlNVcAlgk6V8kLty0hyQB0xzqtkdQarBJ1C0+Ui0AFpYnuZ+mAsm5DJSenwK6lUUtS0yQTZgwE/dNsLgvPliwcUc1AFCgCRyWC3uzMTO08sAVsuqkhjqIHujlyxaPvJ6gvKuWpiAFItHQRIMkySb27YmoVBTBLDUTszcvTphTTy71D5FdvSfkTth2PDbuoFSpptsBqA7biY2w6EdLuL6Fai5YVSCwvJO88h2Atg/w6lKpXbWGZEplwB73kKgATab87RiP/s2iG7swHOAg9bye2LP4ey4FUOad0BU2F1Kkn1gqJHf5Ty7RZfpqeTZhXhnjdapmiiU0UVCAWUMQsWEu0Bv8owW3DeI/rU6n0yfP7ZwAP8ACinT8IxPxLxCqtNMJTI90v7rNsNiP+ceNxDMVlkljU3VqYCBR1JIGr4z2GM/wPSUfJN4t4B7Qu5MFqEQLftEJYN6lbxzCt0xzSjlCLaTbeCSTzvyiMdK4/x8Ucrpqy9SqrojCAA2grquZjzHa++KIco+Xy9KtPtKThhqX3lZSdSNO5gAgjcaumLYXsYOrW9Llciiu4XyshUHbuP64BdVS6EebmbkdcNOKcUpsoKeYncXjb4X5bDFdYycVM8F5Glfi7+w9gpldiSLkbx88DZPOvTqh1MkcpNx0xPQyAcCGg9NzHfvjc5DSwAYSevbHUG48BdbxTUZ1OgAKIid7m+2HnhDh5z+ZLGVpIFNaLW+ygPIuQR2Go8sVvhfAqleqtGkNdRjAUH5sTFlAuTyGO3cK4PTyOWWghmJZ32Lud2/hHuqOQA3MkznKkUx44yZDxDiOiWsCBJY2CAdOgAGOecY8WZnMalp1CFHJd42vO09Bhp40zhZRRUgayNZP7s7fE3PYEc8IMpklLkBxIAkrAO5sRfphMcL3Y2bNp9VfMGqcTrMAHqeUGDysevbDmnXqMn7N9uo3HY4Gr8HW66hccx1vywNk+F5inam6nlCte/qBizoyWmNcvnKnMiRa0/dgDxDxLMBN00zdoJYdh2OAKM0X0uWBIMq24+M798FZ1X0OUZiSPdYBgeXISPXApBXJXM3njUgExy2364HXKk7ERMTOPHy7LuD6/1OIGnB+BdUWWhmqyKFBpEAWJYA/KcZirnGYXQdUfBd0gkgWkb7QRykDtMxB64mpU2JCtpDAC6xMdYPfrgIZolRo1KzSYaL3uptINxEjaOuGVThxWh+sCsNDQHU09OgtGmWBPlmxIAuVsZMZ9PkRRbTrsT1an9Ln82wI1O8m9jAWOtoifnhb+srIUhixNyWBjppaJ2/DElRV0ag+mooJEf9QT1G7jpbfDekrYSielnMwPPQQqVaQ06iDvB+X/GLplfG4zVMUqso8AmLgxzB5jt/zjmBrHVMlXg+UkgyZk74mpVih1AglRMSSB8xI7EY6mWx5HD4HW/7Np5imKbEKwk03AsDbeN1MCRva3elV8lUpVTSqroKnzAXJEHSyx7ynkdt+Ys58LcV1osyOoP3jseXy5YuvsxWUKx0sPdcAEjsZBlT9NxhEqdlcmPWtS5OX1OBFhqZ0EAFaZJkRNyADJ5iTiDO+FwhUs/mIM2AA6X1XbrIGL5Xo1Ecq9MKwHvHYjkVN5G/4wZwi4pk6ruFcqtP7ZpwSQOpYCPl3xe33ZkT3ElbNCnTWn7ukaVCgEsd5meZuTP3YVnjJUhpsAQRDEyZEd+V+8YtGXpZamVZNAYWDFpImBzPMmNsQjMUmNQzqWBqZQAAIkamCybXvsDgpHal4KxmqOZrebVCGCBMREEc95HIyMNcjx96cmpqnTpJQWvAaSDP9cHZn9XVN7C+kG+8EFVEHfaMKslw9sw2k0mVTdYsCACSzXhbXk2xTlbgT8Fl4TxJWQVDOg6uxkGD/wAYZcN43R1aaVIgnmTf13x5keG6MvTopTap7MMGKKbsztUNmg/a0iYMATGwMyHDyo1ezKNzVlhh+B+BOMTVXR7EJXFahi1FalMU2UMGbzU3T2lNxBOkoPMpESHAYrBPPEWY8EU/1LM0KTQleKlJGYuKdQCxFQmdB0rvcAtMzGCeEP7SulPU2mHZgHZQQBpAOkj7TKfhhnxCq+XYMxapQaFhiSyNewbcqQJkzsQeU0hGShfYnNwcqOInwW9Lh9bNZoVaNVaqU6NJk06pK6mbUJKwTBH7p3wLlMgsWC23gT8yb/DHRv0u1KlfKU/Y0naktUO7qCQsIwGoDb3t4i2+OUUcwfZlUgEmSRzgfgMXjK1ZizQp0hllCtJntqkAQoHIze+DuBt+s1TSCGdgsRJJiOkcyel+uKpdYYG5x1b9D/B/7zO1FIABp0S3M/8AVYfRZ/jGOlKlYscWp0XLgPAKOQpHQAarj9pU5nnpWbhByHPc8oSeJOLhEZ390cup2AHcn8ThrxjPb3t+fpjkHiDjS5uqVDRTQnR0bkW+PLt0JOM9OTr8zXJrHHYDz1VqlQsamuZ5xF7hfTYDoBjXLBt5joTjU0B1tO4ImRj0ZhaZHtFc/wCOd+naRjQYuQ+lmHBBBnmYn78bZ/iVRYZHBE+4d/XuMTZbMg7ERHSJxNw7hH62fZ0atFXJ/u6j6XcG5CeQgn+IgYFpcixi29kaZbM+3Q6qftCFJMUyxVRux0yUVZEmwE4My+T00hVVD7LVoFQNbVGrSJMm15iOW9sWj9Hfhp6NTNNWo1KatRagdYgtrKltJMyAFuQCpJXph1xbwxSNGigFR8vl6ZAo01irUdiCzlhAEneADLNdRfAcktiqwOSs5PxfiKFNVNlP7w57dvnivtT1mYgEYsH6QKOYLo1ZKFFQClLL0nps1JN11BJ36k78hOK1lqj6pALWiwP4YdAcNOxHUyrA8sZg+lQcC9IfEicZg2CxrTrJVfSUH7QBW5adJ8rau03i8Y6NwfJU3oNTYkUWX2aq4JIAVfMFECSwDTPQXjHJRmhvrZWLyJEqYvPUGcdS8G+IaTqKdUaagA7i+xHY/wBeeM04s1dK0rT7iHxJkGpZNTUpClof2LKqgeWSFe6gt50kNPmVwe2KrXrHSNJ8m7NBEsCdJIjykfvKRNsdE/SHmgco9MXBdRYatpaY9BM9sULhuWAOhGLWmFAsIuWk2BNrY6K2JZ0lIX086ajNrOp4s0CT0k2k41yjuplAW62Nvj+BnDFuBhWJYrHJVmT6mwEDEbQPKgIk879h9MWUCF3wPfDegyVB9qFGss0BbnYWETeT0xc+BcaBtqDAGLY5bUypBOklgNzBAMdfTf64zJ8S/VirpJc++Jsf8PeOR5XwsoXwWxT0/A78j06yaHGobjqD1B5H8nFYz1H2dQoSHB1BHVgFlfeVhBh/skE2mb4i8McdWqispsetiOoPcYe57JI01EEkkNUQHSSVutRY/wCookR9oEi8kNK2lsafRQm7kioZ3h4qup8iI/2XUNB5qfLIabAxsROEXsEZgEcQSJVYB2v8Y7Y6IayEqYNRR5pEgEkQXFouI/G+KDx3w8WzoXLqNVR6fs3kl0FRgup1mDDh1mLgA7k4MMrupGfPg0vbb7/ksHCfDleuYy1FFuNVWpOlf3gSBLtE2HxjfFg4lwyhk2oZdRL1iWrVI06ykFVjkmok6RzUEkmSbtkwlCmtJBCU10rNzA5km5J3J6yeeKJ+kMH9Y4e/71Qj4Ej8CTjRkVQYOnglNFjo5zSoEBRy5YBq8SpVHNPWWYXIAJjpJ2HpM4r54BUFb9Yq1qYuICgyeisxa9+2C81S4f7b2pioSQbMWReanSTpHZo5b4h23PRUfBDleKjL5wpUsYv3U3DL1vuPX42+syZui4QHkQXUrJBkWN4mxMDfniu+I+GpmqatThGWQH5gQSpHWG5dC2LBw+uFJ6Wn0Np+eK4Fs4vgy9Qqaa5JfDeaERETYjpHbl0xVP0m+BKVam2byyBK9MFnRAAKqi7GB/1ALz9oSDNiHlcmlmD0fzfH7X1v8cPaWaAUNywYNRuLJzjq3RwTwN4MXOt7eqSuVUw0WNVhfQp5AfaYdgL3Xp3EeIIqinSUJTQBUVRAAGwAx5nMwqqKdJQlNbKqiALkmB6knFc4tnVpo1R/dUSep6AdyYA7kYzzk2acWNQW5U/0g+IGj9XWQXAZzP2STCfGJPaBzOKJTUfHlgvPZpqtVqlSJckne3QDsBAHbEuUymqIQH1LD4CMWhHSjLklqlYOlFog2IuO+PatRmUztb59cN6nCTKEMdJiA24M6YJgACdm2IIwE+Wi5XSOf55Yayb25J+DpClgwkG6nmO2CbB9QJDqwZWBhgw90g4EytMgWgibdPnywctOQSQyk3kCR8cJJbiN72dT8L+Kq1WmNSAgeViDzABNvQ4Q/pN8VMVXL0NalgWYrYgSVEnuQw9B3GCP0a0po1ASG/azI5gonIehxXv0q0F/XV5A5enYbf3lYfhhIx33NjyP0d9ygaiGAtvc+p3OHOWzyJppKdQmNRgC5ufTCytQAsN+eBXYC0b4vVmWkxrm+IUg5GkGOd8e4UiqPyMZjjtIfV9nE+ZahPuEeWRv3Vu0bjvhlwNlFZdrqZ5X963UWMMOuwwkrMars77sSSREA89hYYMyp9m6apBTpcEEi/oRI+WEktgx2aZ0XxBw322ScLBYBXXl7p83+gtircJyRpKyvUBO+lOXqef/ADi6+HswCulhI2I6jYj4i2OXccy9bL5irQLsdLQDPvL71NvipB7TieF8ov1MLpllr5VCPNqnt/vbfHjZKmqxpg7kzLfPFZyPG6lPUD5p2nkeZnc4f+GQ2YqA1CNAMx1/w9hi0pKKtmWOKUnSNW4dVJlQQJspBIJ/PX6Y8yvh8nzZgQGkmJuewjkTuLY6zleF5cKDVM2soJHxtiPiOXy7qVAJtafwPL1xF5jX+Fdc7lFydbQoWjT8lMASTcbnadzz332xYuG8X1rpaQCCp5G4g/8APpimZviDZb21NSCwvS5SCQsQB7y3P5jAdHxKVemPZsAVUODdidgy9fTncdDjpR1LYXp5vHKpcHSKHFTSVaNUKwjyEWkA7xuD2+/fA+U4ZUrZ/I11DaKZqo7KbgaS1IkTcBz0IkidxhTmAWqCb6QB/X64s3CcxoVItv8AWD/6R88SjKmmbcsNUWi5168rJ/zRyP36TuOfxkYqvijKe3QMWINF0qKZPIOGA7kGAeRg8sOsrnQ1zY87SD+fjgbiPD3K6lUurCYXzGxmI3Ewe3pjXrUomRQcJJlW4iXeGADibqx7wYGxIE+UlZMXGNMjTLj2VPWmojUWmVHMaFRaYbkCWqC+xi6jwbljozlZXY00qjUnQkEvUvcGIG/2TMmIstLiL7KY9BGIWo8myM9SGOb4W70Fo0HFOpq8kzBinVBTe0gm94IBg4k8KcSFdFaZJ8jiIIO6yJ/Jnpg3w8rE+2fYWp9yfeb4C092w/oUESSiIrMCSVUKTEbkCTimK1uZM0k3Qq4rkSaV7Mp/Z9dvdPQHYfDoMD8Lzi1UKMYkRPMHr6g4ZcWYmm8TsSPXew3ueuKJRzze0LIRfcfjhcsqkHFHVEIz6NTYq24/5BHYi+Of+KeKLVqCiD5Va/RmFonmF29Z6DHR/EzqMv7dwxFNSr6DDQ1lYGDdXM9L3sMcaVKZMKwDCwG6kx3v1GOxxt2L1GSlpQ48PeG1rVwsnRuSYt29fh1x1Sj4LoollBiD5xrNrgiTb78VLwIsEFzAAZzbpCr63OLwOPUiCQWhd5EYWUm5ND4caUE2L6/A8u/lKgMftLY/ImCO0gxzxQvFHh16VUqxAVoOpRZh9qLnT5psbj64vWfzaVlJRj8iD2IkRY4qninidSpkywE1KdRLRe803+f7P+XAhL1tLOz4U42ismlTp+SmApPON/xNsLMxR3YE73v8vhgukaxH7XSg3ExM7fKOWIa2TDH3mJAkzYX54ujAjo/6JKZ/V67da0D4U0/E4rn6ZqH/AHnLv/4BX+Wq7T/rxdv0cUfZ5BdvNUqNa497SIPooxVP0r5Zqtahpjy0ibnq7f8AtwkeTVL+nv7jmj1GII+uB2U7nDurk4HuEnb/AJwMcqTbSFnnviqZC0LNBxmDTk2/M4zBDZlOopWCYO1heJ7b264LyWWuqtoIadLaoFraezTyMb4DpZUggG3We/piSrk9IBmdUjbmD90X+GEYpePDGcNg1mgSO4s3xkHHv6SMkhFDMMDF6bxAJMFqcn0DD4DFU4Nnmpt55gmQ3Wdz3nrjoeUr0c1RajVko4AMWIIMhlPJgRP+xOM/syN8f+XHXc5eM0imEUQViWAJ3BieXSd+uHPhzNhWphRu5BHqJGBfEXhiplGBYh6TToqCwb/CR9l4+z6kEi+CPD3DqoT25pFaLMoSqy+UVFJIUNyBNp2JGmZtis0nHYjgi45UnsdEPE0SoiAPULGCQrQDzBIsD6kHtgrKVs0ajBgvs5MqV5coiLxzvyjCp+JaEkaUi+rTMXn6Hl1wPV4uxdBUqB6rGIFRXYAKW84QFVFpu8yTAsYgk2j0qp7sB8c5ALrZJV1qBleSPKwB07xY32mcVXwnlPa5tWI8tOarf5fc+dTSPicX7i/DaubenRpkeZQSSLLDEF2P7qr/AE3IwRmvCtDh4/Y1HqNVA1MxXZSYACqIBN4JOy3xWF+jbMs8V5tlsuRbVrqgZ22F8MeGZwMovM3wi4g9iTMdrn4DCmtmKmVZXQqyMPMhN9XM7eWR0n7sShHVwUy5Fjkos6QmZK7bYtHAs7qpqLmJ+yW5noPxxzjJcQNaj7VA2mYPYjcGNt98WTwdmdWoctUn5D+mGxP16J51cLRYMrwqnRapUoIFrVAWYABRVMzDDmwvBO2syb4Aptlz5lyyBtoggA8wUnSCOkYeZ7MU0KFiqsARcGwMchvtPw54VVM8odErMXdjCOgDatyJsTG9rAQexas5JMhjg2rQZli1RgW26dBhjRqS08thbla4va0A4DWm0FEVhMamYg/w84EdBg7LUNMDaOX38tpw8JRfBOcWiLOUrfn8cUXM8PNOo/7o83wJAHyYx8MdDzCzhD4nSMrVPT2fL/xaeFzQtD4J1KvIHkayshRhKsCrDqCII+WOIeJsk9HN1adSNSNZhbUCJSpvuykMe5x13LuU3tN/64I8Y+Chm8uHSRmqNNigEee+o0mm25IU8ieYMY7CnLgbqEl8RF4BWm2XLVgCrIVM3Hvsf6fI4dZZMlRQ0qdNx7Ugx7NzIvF9Jt9BaYvip+GqulRTJGiaiuuwUxIkbghgVMxGo9ME8R4Vmw7Kma0gkaZpkuo3jWLEDbla3fCOPJXHJSiq8FgyvDMqhLUg2puRd7HaNJaBHpincUqaUzLjmZXsdQ0x1uY/4xYsvSNMXYswHvGJYxEwLb4r/GsuzqtPUAAZ2+W3zv2xJpuVjylHQ1XYpFTNWAiT9qeeGXDcpUzDfq1BPaNUO+wAjzEnkoFyeWD6fh7WQg8zEwAqksTv918dH8NcEp8PotJDV6gGthyG4pr2BuTzPYDF1IwRwtvc3y60uH5Wll9WooplgDDMSXcgchqJ35Y5r438RLVr6qcwiqk9wWb72j4HFm8TcUZgQkajaTsv+I9h9TGOYU6HtKsa5mZMTtz74WG8m2WzUoqJIK41ljLHc3gRiTLZjUrHSAdxbED5Rvdvpnc/jbbFqpcESBBgb9fWMPOdIzKNlbOaU77+v+2MxZG4ZT/wD4YzCelQ2heSqrWLXPuxMf07zjYCJaCTBIM2PL8MHJkBANgp9fhg2hRQAgEGDfp2wryInYirFm8o69+R5RyjrixcAzZUgE3P/GNk9kpmxN9gB643zFFQAVUt6EAr0thZT1bUVw5XCeyLijJVpNSqKHRhDKdj07gjkRcYtvD8pQbJig6xQFIUyjGTpX3W2uftT3+GOd8IapCagYYFgeytob0abfGb4teTdmQqpsYAAAi5LPECD6+vM419LF73weq9Eo6ih5hhlK7Zaodam6kj3labkSd+Y66txfDLIHLU1BVlgTCgAtf/AFbWvPwwsrcE/X+JGklRwqoYqRrI0XnceXWQBfmANxizZLwiwfS7KVBhmX3vlBg+thfeLzlilfqIGOXPhE3hCoHrPULAQjIFncte3oB9cRcZzOoqbxpgT2MEfC3M74f0eBIulVlfZkOkmTIILb3nVE+ojC7jeVDGwseh5i3K4MfjjT+HrFp7/qOppt+8qGePkqNeFUG3Uui/cThRm+HhxIcs1rBQInlyIE88WjO5MkihSRmdzJgxAEjzFtlkzHY9sWPgnh0UUjWuomWYLM9NzFvTGWMXBUeb1b15PV7IB8DcPWnlqgMGXNpn7Kg4ZeH8uaLVHOnR9gR5i3OTzAEd7jeMBLwN8qKjpW9orNqKEBCOpBmCYi1pi17Y3znEIRZdAYuASSJvG0TiWnTIvD1saiMMvQOarVC3mWkntCv75v7NP4SwM+kc8V/gBQ5n2tS9SwVRZVmCVAHMcz/TEnB84lDNe2ZmjQWM6t4020iSsE2giTMcwPwrh5SowmNBaD8SORN/uMjDSWyaOSptHQn4mQPeFyF+PXGv9qgQd/zcYpJztPUtMF3IMjSrEAgjdhYXjc4a5J3at7NqLaILF5UKO121T6A4Wpdhqi+S7u+AuLUNdCqvYN/Kyv8AhiKlnZwt4txwS1JD5x7w2IHI/wBHEct8aJy2M+LG2wnLZFG9kSfcJMRvsR9Rcf1w+oW+JA+oJ+gwn4ZWDUgZEgebsYvhnwfMrWpU6qEMjqGB9bf1xXpZLS13J9VFqSZpxbw9QzDo9QEFIkqQC6mRoe06Sb2hhFiJIxVOL8DzgYik6lOXmFvg33GcdEO3xH0IxHUpYd4oy5JRyyhwc34f4VzBDagA8TqZlIYj7NmkSJvsMe5HwdmHIarppoT5vNLgb2ABWTylu/Y9F9j8ZxBXTSvyB+QH4YVdNAaeeUhZkuD0KGsUQZdY1MZIke6DyE37/AAUPjPFLHri+5nNKoOogCBv8fwGOb+JPYuzGi2ss7sSAYEgEIDzksTa0AYn1qWOFxBjzONtlVzjNVHOLkDvvfrgfJZIUwV+0TJI+ow8ekok8u1hvb09Me5dAdW09fQX3548f0700Scm3uKqmRXcmfn6/wC2PHqFW8inoRHyt6c8OfZje3fvyH5749NIKJ+0bn8I7wT88B5m+ThMAT1+XwxmHg4aDcAx2MfjjMDUvARFTyb2BgyOQ69zO2+2NRwflMgzuSDB3FsO08phtttvrfmR9cbM/lYqtwQQexBtHf8ADbnjSuoii3pILsJP7ABIIJF7SfnzF8HZfIqQQBse/wAxg1VZzpUe7z2tyvzxvYC4kyGJNpgEMPdvMgkW6zaCkuovgV5PBHlMqKfmEkEgwxsdo+U/fhxWzYp5d2Bt5mYEXMADTvsTbv8AMYSoWKiRIgmLdN/qB8QN8L+P54jJpQIhy5DE76QQ+/rH1xr6TqN2vuyuLNbouP6HcvFHMZlr1HcoD1CKHaPV2v8AwjF2yVAknVaIgnYj7Q+cYp/6MKxp5FAwID1GcWF1JWCOxKkYux4pSjY9oA+t8enDaKo0xUkjysAVgi5MehFjiu56tqMRDifQkbxflb1BwfxHivmsBynqT0kdvw9MV/P5saQAvnXmDHKB9PycUvYeMa3Zvw/NIKrEjzCkqn+eoR8SSb9u2JMzxDpive2YVHk+8FX4qGe/88D4zsJ3etbfGDUpN15oyy3bryT5jjJmGAg2BHXp0g7Qf9ilrMq1dweYUtCgX3BaLH82tHmWn47jkf8AfuPlhZmMyGOk7iPU7/Ub7dfhzVjRlpH1KuXbVEuCt4JkyCtMfvAsBMb9rDF74vwU03asgszE1L7GZ1AfumTPSxuJIof6Nssz8RVQ3lWnUqFSbEjSqlRyMsD8Djsf6vyJKnriuLEnF2TzZ3qVFIq5oaW1SO4BY/IXOCOD5s1iPfkmJdQvxABOw74d5nw+CbR8JX8Sv+nE2R4b7O8ebqW1W6AaVA+/vgfhne/A/wCKjp2W56mRpIBYueZJP3Dlitce4tTcfs0jSYZTzgmPxt29Jf8AE6tWCqFQSLE3HxEf1+OKpm+G16hY6URyLuHgE2ghdLQes2MbYOZRSpA6d73Izg3EZe8IGlZLWn1IAkHkcX/gjFqCswAYyTpECdRm3U7nuTjlfFOD1qais5S7BG0k6dvKzTFp8o5gxe+OoeF1IyeXnf2VPb+Ed8TwKpMbqnFpUMWeL43auo52OInOIUH2T8P6Y16UzBZKc0nJgekYDzjSp9JxlfLjfT9L4idwqPNwFYn4DrhqSVnWc78Y5+o1VkVvKo2/eYcvTeB272r9SlBIAIBZgvzhfwWfXphrW/aMf3meWi+4vvfdj9MeVqPlJUSwAJHI6tRn4EDsY+B+WzdR6Sbk3z9Ox1AdBv2gPvW16SDcHyuPkZ+fTGtSkVkD7J0m/Pn6zE4LFEyp1XX3t9vWB9qf5h8SDT31CfLyM3m316dsI5WdQtpUbX3G8dpNu9xjYqbKbRvaSP8A43uO3rgymDcHczv8yO1rT1+YjWlBnY7QbGByPyP0wmsIOtFyASy/FsZgx6UmQTf89MZjtjqFRMEAm8g/IECe5PL1xPlKepSQNxPK+wv/AE/Jk9kAhJI8xpi07mXna3lVhf8A5gyzDyatibi3Ic97fmDIxbT5AEJlDpJMAXO8W3gCCWOqdgeQ9dmlaZRoYtF7y0EraDzMiNxj2lVliR+9YwZsbnv5QB8DzBxPRY7sD7pKbi/PRNjIJhrjbcg45RYQZBZhO0yZ2I2v2Yz8+gxU/GzzUpqtyVJnmSWIM95+/FoOokKt5YAXgGyCf5iJ2tewviw5vwhRzdSi1P2ieymXYBtXuhb6lAIAHlXbfczjV0mKUpa1wiuGDe/ZC7hFKqIRnYqkIoFgALAWw/GVhZk3HMmO7YY1+FLTUbFtRB5SQdRveCygxMXZRjSoAKTuALagYJPoeVgpDehOPbU4pV7j0VnBUmWhF0k2MQwMKTsOpPb6YV55pMDeRNvj8u+Hb5fSQnUSnpA1LHVCR8COhwn4vAdZ6j77DvvbDOW1iSyXuIOIp7LVIu7IVPW6hh206Y7gmJvAT1GJZTa/lPWwJ+s/LFxzXBKmYRiiiIlGa0GQraeZMGLc7csAVPAmaCnX7GE1FitX3ZJYQWVRAnnAMCdjjzZwePK3HdN2ZJPTJ+GUytmImev5nC3iDgiQbjbt+PbFh494czVNQ5ouRHmKKWAMTcLJXywZYD5zhXw3I0wvtq+mCJUN7kHZmGzEwYHYm/LVCLk6R0ppKxv+ijMNVz66QP7ipqN7Dy/Pz6R8cdzooQNOlgOR59yeWOIcA8RLlahanTpwYDqqLTJEyFkKCovIm3qBi55b9I2TYjVlq19iUVl/mDFR/mI740RhSozylbL7UpsIhtzF1HQnf4Y1NM8z8gf+MVPL+MMmWstWnDTZRzDCIRzInnHP44nXxdTawLIZWBVCANJEjUjNpPcjAcmrbBsF8ZfTpjcmPz8SMJ6vEUSdR23AufkPvOG2appmTTZXmlBJ0ne4nzLIImPdPLfDyll1VAECIItCD7uY63v2xKa1SbLKSSOVeKuIZp6TaA1JIMgqZYR9tvsj02Ikk2jo/hJyeH5NjuctQJ//ABKTiernqdX9nUVTyYHzDVNgpi5m/Ii0wTbbJ0kpU1orZFULTHRVEBP8qwB1A9cLiVOzsmRSVUZWr+YcrHf1XHhrj1wNm61xbnBHwP8ATAq10m5jG2KVGZsYZrNvHkC+pE4rHHOK1TQqhjtom0CNadOUfjixZagTOlpnv1wn8TZBRTJ1AakYE3PmT9og7AgVB6lRzxm6rbHLT4aGRR9XmjYbyN4iAD1M9cSatSGCZEDf90NYWBBvN+vTERpsNRid4i4AnrsOl490+uCGtMztMNygnSb2JMDlzPTHydIYiqIDzgFxPQSQr+g2+fbE5Nw2xAi3rDGdpIO/xm9x2adUAegAESDBEAdZ9SDiWrmLm9hpvfkLDtEED1OH2o43cS4IAkredpEoSf5dR7nGuaqB5IkQYnnAkX2k3BEd+uMqPOthALTIHI3Y2+yCT2iTiPPU2VL2BYkGbGCbSe8GOe/LAfLoJIDN/wAOluh+/HuPf7Pa1mFgSArkAkSROk8++MxzjK+AbiVogAElCytexMgKhFokaiY5m0c8es0wBIEAAbhY8uxsYv0264mdVKkgjUqyDe1x9qInn3H10pqSwlrwZ8sG6iBttewtYY1SAwhQruSt1EQsT5QdI/zbOY3Oo88DZYksDJLnSJ3Mn3WuL8jfpJ2GDqASmNTp5SQQST5bkEBQbTBEkGP8wxNQAljokyZeJKkDU8CIkqV80SI3EnB0N17whHC+Cu1YVNHl1DzNOkAAuSJ+0YCiJiHv0vOXyzIwBqMaYDXXSAoDAG4GrTPO8ARf3sV7OZjU6LCug00yFWJYKxiJJgLq2tci2xG/tQoGlXYBCATJjWSyk3nZlHfeDj0sLWNUVjLSqLXxGlS9tSQiKZJDQSDqZGAlhcEiPNqG+5JwqOinTr05ldKr5jJLf3bT2NMUyfXCepxoAAFpgIGiZ1BXETyJ1BgYtHbAVTMkyheNwIMTZSCBYf8ATiCLbchjnnivn+oY5N6GWfrVB7PVOpW1SVtM3EyB1O52HWy01TVqBLBi4W52JJVTfYXj1+eJc8lU0yjmfKjKR5T5iFkQY1wdzy7XwAFIK1V90VAZHVSrACQTBFyIt5haMTzdRpbS47/T/A2SdN0XCvxUKKLCSTb2e11CkjewDU1HqD+9IMp8TQ1qTMwKuAoCyQjCXp23diNXmNwSsAeY4o61faUk1EyWvN5Vg9Qlpvbe0zfnuTms3NK0gqxcSQPMLwYjuZ+UYn+Kpsz2XDjmeKg10ZgKYcEaVGvSrVGYsxkBQgPwYXkDHLOOZio9RSQBXq6nAPlCy86RKuJu0hriABf3b3la5/ZB3JT2dSdQBBViAW21GR1a0noQaplMiSpLghgaguSbBy0yd5YsZ540z6rSlJL3/wCP9hSsp6Vtbimaa03eVBGm53uYGkz5uh+eBOD5xqFNXbZaiIykX2LMCPRSsbzHfD5cr79NydKEXi8OhQjcGwE7/KZGvGaDUwQKZQtVSoxpsRdpLEnTJUhxA8okiwMg0n1ictMfh9/I5xp0w7I5AozqJZg3n8ouCSBLHkAVGkWJIJO2JctlyrNqcEMGNmJbaeew1iBHujryOppDBokAEFrq5Ck2YAmLGPh2x7Tyz09VMN2O+oDym0WmxMmdyMYs/wD9Dt7q+f8AItDrw/xFaKMrSR7WoVH/ANzzOO01JMbSThwOONTApjSTJCwZFze87Jff3gRtF6a5ZgyMoKMrkjSonZoJENvpUGRMTcYJoMpGgCSQL7iwn3theDPre+BHq2ktzrssWW4gFVwxMrmUqCf3WakWBMXjmeo6HDbIZr2ldlIIIVl32IZWJHwKEH/Dih51m0Owk2EwOQsST8j6AdMFZ3ilajVDKaRqA6REuWK6mewF3VCQQJuNHQ4ti6mEYJ/D9fp9Ab2dCrRI1+8pvH2hpeCOx6cjI7nTOVKKxqvMwAJNo/qMVTL8bzzBC1Kk7kyCJpEUyJlgzkEnUAV2EK02Bwr4p4orUQGNIEjTTBgtBIJXex1aCCIsZG+N+LMpPSmCWxYM5xNaTtFPRqVdI3ezMCYBgb8zy2JtiXPZQVMs4qIdd2EvqYAch5YDR05+sCrZWs5qK9XUTMljAk8h/lPcjYX5NK3GDCuSIn3ecxKlut5IG1idwIh6fHli43e7X+/gDdEXE+FIoCa2ZTTYg2AEAGYMkHUZtIgjC6tl7qY96OZj94/Zt05juL49zedDBZsBqjsCpBH8qgfAY9r5whwGiAGF9gSdI/E/LHl5ceF5HFbPhfmr/j3oOpgdemRAABVSo97cDU0g8pM35Y8YGNJmWkAxMiTEgGCNtidIAg2wxJDVDsI1jrc8jyNgb+p9dK9MAlQYpGOUhojzE8zub7ah0EQnicffvyhrsGCQCzMS1tKgrcBWdpm4iABGxM43paQC2ogt7ptcEgKCNiZ+J25YjylM37SJsYIMCb3MDbobgY3q0yDohg6MdIgXAtE2uDeOd+eEtKrQQlFaNqZ7+zpn6lb4zG1HP0kGlg5ImSKoA3mwInGYnUHvb+/kHYQUwYJuALWubnccuXwnviLKHy6p0z+Mkm2ygD6rbeClYKjHcxqGrdreX5xJn8cB0zp0EKWHMWvaCPp92LvdCsaMAIYnzaF1LMkKZ0+9z0aDbm3K8ZSkyAwFhDFv8QJFzIHI2Mz1mR1IIV7tCUyTtzJ63tbHmQyrgRoH+EsAyrJEarjzbGOUbzYHe9g0xi7sKYLGW1Bt5IJVZghoEQyz9+IM7VcyGWJiQVgiw2BvEDf4DeMRPUVm0rEEnRp7eUXtJO95E7dyGaTpJJUoQdzAOknpp3uYN56zgTk7e4LBs5VX3jMqVJE73nSTy97c7X+OioVaTIFp3OkgrABBudA/NjgimodmUtB073kwYtO2/wBNsbIgIBZVEAwGEkQQB3J2uIOJ6+LON6TM3vKZ5mBItBJ2IBudus743q02FNtWpmnzTz6CeTLJEt3+GjGKurSBqJJI2NrEz7xYyd5BPMWG4diVXls8iZIIiZ2uTgxkm0UjXc9/WJR7a3giCQNibG9hqBEWiDYHaPK1Dog+Wyk6p1XgkWO4MA33MYKzNOGlAbBZMeYm5LtyidrdZ7jKkGZEkQLX6z6fZ+B6Y5z5BJ7hGQzFoMiZk21EFpgxYyZIm9yOkE8PpKUczHkcmBckDc3tbnzg+uFAbzat1ItBjpt0IiJwe1CKa1CQJO42gBtRIsRcbEcxG+Fjkk15FTogz2SpvUIUlCQJMEkMQ9MHcQsksCTt3IiDhtJIVDASi4CgNJ0OCzCw2IJaDbzDBWXliCNwJnnYDbfnInvt1Ep5RQVuUAEgRIMBvKNoS508lAtywZZG3q8/kddjWsiaopiKbUwpjlJYEsJPS+20xbANdiumyhhBPZheO/13GNuJbFlifLMjfy6DyvsD8cDVzqKsJgHZrE2kyOpAI3+d8Lllq9ZHNhK3qBiTazGb2JVZm9p5c+23j0yWGqZUyLzI0skdhcEdYI5RjFt70iRO24uRJPK5+fbBdGuQkDckmDyAlhY77kgCxJB5CTHekAFr0SoS0lgCF6GADEnckC3WcSUdPtCDpICsuqbCzKxHKdRmd+hveXLVSVXV76yQY2sRJ9Pet9+0FaiCsAC4VRBETY9IF788cppLb77HE5rtswJLHV9YPWJ37HliVqAaoyAjTpFv3j5iduWqYNrD1wPQsp1XsQvUNsWn92CtupB5Yi1xs4uBrM2E7A2mIliflMYE8s5Rpvn9zkgmvLLKyATtEWJ0qBFh5SOwjuMRUqWl9TGRUlHdT5V0tqQiYJIMNZYiRPmGN6ckREDQCSRqLE2mBss7LaIvJvjG93peTO4kQwjp7vy5YMJeji0u4QL9XGoppAILgSZAncHlB3PaYnA+bpGyhrELDRby6Q0nqwJnsJwXSUMy3EspvJ+yANuQ02jmdRkzjf7WkAPq1MRG6lW1/IE/EiI3wib8+/8AU4H9pGhtPmqadQJIYe0OgEdxTkxyJAO9jKdUq0LDagpDAED95onblA2iMe12DidI1HUZAvc7G9xqg+kdDOopQi7TpIFvXT8SBMdNOKQyyTtffu/I5o3amPdLmxYkAC9iSTOxIJnflyGBoBqDaw3kiDGpkgmSYAMgc453KOWio2n7WonpZCXJAsbqTefWLYjp0JPu3NgbeebtaNSkW9QVH2cCUvSO19+A1QHmKyamlVYgkE6HOxjcEAn833xmG60MwQNAAUCIZCTaxuWmCRPpj3C+jfZfX9glZzp/ZfH/ANVIfcSPicQ0D5U/j/8A5pjMZi8u/wB+BA/O2cgWANSI+ONVY6wJMBltyvv85x5jMJ/azkbUUGhbDav9wxNmDcf5Pql/njMZhM3soD4NqQ277/dj3K3ubn2U/HyX9cZjMD+85chHDxOmb+9/50A+hPzOAeH/ANyDz/8Agx+/GYzAl7K+/wD0M+B1VH7Jjz1UxPPZeeA86f7o8yBJ62xmMws/ZQGB5JBDWFmMfzNgxv8A6c/xp/8ArxmMwYe0wdjTLf3dT+Bv/OuJs3daM38rffjMZjn/AE38P1A+CDN/3afxN/5Ma5Q3f/J96j7sZjMCHb4fsP8A2/P9gmio9klhy+tTSfpb0xvw4SzTez7+mMxmKY+V9+BPANSYyTNzRk9zoQz64lqj/uyfwg/6nvjMZhsnC+D+oy7kLnyt2AjtvtiRUA9pAAgUYjl5gLfAAfAYzGYli7nFg2AjlTqR8KRjCSnUOnc8+fdf64zGYpPl/FjXuaKgFVCAB56G3f3vnzxtwdRNW22XUjsSrkkdyVHyHTGYzHR5+/KCvaCcso/WqY5e1a3KxWMQKo9nMfbcfWY+ZPzOPMZic/Y+ZzCM4YFQj91B8CKcj440zJhjFvfP+mZ+d8ZjMd/1/L9zu7JXUEkm5x5jMZh4eyh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www.mk.ru/upload/iblock_mk/475/56/e2/5f/DETAIL_PICTURE_576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275856" cy="2455169"/>
          </a:xfrm>
          <a:prstGeom prst="rect">
            <a:avLst/>
          </a:prstGeom>
          <a:noFill/>
        </p:spPr>
      </p:pic>
      <p:pic>
        <p:nvPicPr>
          <p:cNvPr id="21512" name="Picture 8" descr="http://ivanovomama.ru/files/482_86788294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713" y="2060848"/>
            <a:ext cx="3075287" cy="244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1800" y="2132856"/>
            <a:ext cx="3312368" cy="22322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СТРУКТУРА РАСХОДОВ БЮДЖЕТА (9691,2)</a:t>
            </a:r>
            <a:endParaRPr lang="ru-RU" sz="2800" dirty="0"/>
          </a:p>
        </p:txBody>
      </p:sp>
      <p:sp>
        <p:nvSpPr>
          <p:cNvPr id="4" name="Стрелка вверх 3"/>
          <p:cNvSpPr/>
          <p:nvPr/>
        </p:nvSpPr>
        <p:spPr>
          <a:xfrm rot="20704764">
            <a:off x="3112312" y="1145770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9555819">
            <a:off x="4879246" y="4195061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6604972">
            <a:off x="6019666" y="3192131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988110">
            <a:off x="4635367" y="1153060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731456">
            <a:off x="5836118" y="1847404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1454788">
            <a:off x="3442295" y="4293116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3326220">
            <a:off x="2086296" y="3579306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4283968" y="-171400"/>
            <a:ext cx="1944216" cy="1656184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НАЦИОНАЛЬНАЯ ОБОРОНА(174,8)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876256" y="3356992"/>
            <a:ext cx="2267744" cy="1656184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НАЦИОНАЛЬ- НАЯ ЭКОНОМИКА (1114,2)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372200" y="836712"/>
            <a:ext cx="2160240" cy="15841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(132,9)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5004048" y="5085184"/>
            <a:ext cx="1872208" cy="177281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ЖИЛИЩНО-КОММУНАЛЬНОЕ ХОЗЯЙСТВО (966,7)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 rot="20678220">
            <a:off x="2780977" y="5218737"/>
            <a:ext cx="1900320" cy="14127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КУЛЬТУ-РА (2328,3)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0" y="4077072"/>
            <a:ext cx="2339752" cy="1728192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СОЦИАЛЬНАЯ ПОЛИТИКА (52,6)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1979712" y="0"/>
            <a:ext cx="1944216" cy="14127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ОБЩЕГОСУДАРСТВЕННЫЕ ВОПРОСЫ (4891,7)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 rot="17353063">
            <a:off x="1839802" y="2178534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0" y="1268760"/>
            <a:ext cx="1974660" cy="158964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ФИЗИЧЕС-КАЯ КУЛЬТУРА И СПОРТ (30,0)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412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Проект бюджета  Грушево-Дубовского сельского поселения на 2016 год</vt:lpstr>
      <vt:lpstr>ПРОЕКТ  БЮДЖЕТА</vt:lpstr>
      <vt:lpstr>ДОХОДНАЯ ЧАСТЬ</vt:lpstr>
      <vt:lpstr>Слайд 4</vt:lpstr>
      <vt:lpstr>Слайд 5</vt:lpstr>
      <vt:lpstr>ЦЕЛЕВЫЕ ПОСТУПЛЕНИЯ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Грушево-Дубовского сельского поселения на 2016 год</dc:title>
  <cp:lastModifiedBy>RePack by SPecialiST</cp:lastModifiedBy>
  <cp:revision>5</cp:revision>
  <dcterms:modified xsi:type="dcterms:W3CDTF">2015-12-09T05:52:10Z</dcterms:modified>
</cp:coreProperties>
</file>