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0" r:id="rId2"/>
    <p:sldId id="262" r:id="rId3"/>
    <p:sldId id="264" r:id="rId4"/>
    <p:sldId id="266" r:id="rId5"/>
    <p:sldId id="268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516" autoAdjust="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bar3DChart>
        <c:barDir val="col"/>
        <c:grouping val="standard"/>
        <c:gapWidth val="100"/>
        <c:shape val="box"/>
        <c:axId val="155056384"/>
        <c:axId val="132202496"/>
        <c:axId val="112128000"/>
      </c:bar3DChart>
      <c:catAx>
        <c:axId val="155056384"/>
        <c:scaling>
          <c:orientation val="minMax"/>
        </c:scaling>
        <c:axPos val="b"/>
        <c:tickLblPos val="nextTo"/>
        <c:crossAx val="132202496"/>
        <c:crosses val="autoZero"/>
        <c:auto val="1"/>
        <c:lblAlgn val="ctr"/>
        <c:lblOffset val="100"/>
      </c:catAx>
      <c:valAx>
        <c:axId val="132202496"/>
        <c:scaling>
          <c:orientation val="minMax"/>
        </c:scaling>
        <c:axPos val="l"/>
        <c:majorGridlines/>
        <c:tickLblPos val="nextTo"/>
        <c:crossAx val="155056384"/>
        <c:crosses val="autoZero"/>
        <c:crossBetween val="between"/>
      </c:valAx>
      <c:serAx>
        <c:axId val="112128000"/>
        <c:scaling>
          <c:orientation val="minMax"/>
        </c:scaling>
        <c:axPos val="b"/>
        <c:tickLblPos val="nextTo"/>
        <c:crossAx val="132202496"/>
        <c:crosses val="autoZero"/>
      </c:ser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overlap val="50"/>
        <c:axId val="162983296"/>
        <c:axId val="162998144"/>
      </c:barChart>
      <c:catAx>
        <c:axId val="162983296"/>
        <c:scaling>
          <c:orientation val="minMax"/>
        </c:scaling>
        <c:delete val="1"/>
        <c:axPos val="l"/>
        <c:numFmt formatCode="General" sourceLinked="1"/>
        <c:tickLblPos val="none"/>
        <c:crossAx val="162998144"/>
        <c:crosses val="autoZero"/>
        <c:auto val="1"/>
        <c:lblAlgn val="ctr"/>
        <c:lblOffset val="100"/>
      </c:catAx>
      <c:valAx>
        <c:axId val="162998144"/>
        <c:scaling>
          <c:orientation val="minMax"/>
        </c:scaling>
        <c:delete val="1"/>
        <c:axPos val="b"/>
        <c:numFmt formatCode="#,##0.0" sourceLinked="1"/>
        <c:tickLblPos val="none"/>
        <c:crossAx val="162983296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bar3DChart>
        <c:barDir val="col"/>
        <c:grouping val="standard"/>
        <c:gapWidth val="100"/>
        <c:shape val="box"/>
        <c:axId val="157039616"/>
        <c:axId val="157173632"/>
        <c:axId val="157033344"/>
      </c:bar3DChart>
      <c:catAx>
        <c:axId val="157039616"/>
        <c:scaling>
          <c:orientation val="minMax"/>
        </c:scaling>
        <c:axPos val="b"/>
        <c:tickLblPos val="nextTo"/>
        <c:crossAx val="157173632"/>
        <c:crosses val="autoZero"/>
        <c:auto val="1"/>
        <c:lblAlgn val="ctr"/>
        <c:lblOffset val="100"/>
      </c:catAx>
      <c:valAx>
        <c:axId val="157173632"/>
        <c:scaling>
          <c:orientation val="minMax"/>
        </c:scaling>
        <c:axPos val="l"/>
        <c:majorGridlines/>
        <c:tickLblPos val="nextTo"/>
        <c:crossAx val="157039616"/>
        <c:crosses val="autoZero"/>
        <c:crossBetween val="between"/>
      </c:valAx>
      <c:serAx>
        <c:axId val="157033344"/>
        <c:scaling>
          <c:orientation val="minMax"/>
        </c:scaling>
        <c:axPos val="b"/>
        <c:tickLblPos val="nextTo"/>
        <c:crossAx val="157173632"/>
        <c:crosses val="autoZero"/>
      </c:ser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8791681809004698"/>
          <c:w val="0.95794514626179106"/>
          <c:h val="0.80783957962064645"/>
        </c:manualLayout>
      </c:layout>
      <c:barChart>
        <c:barDir val="bar"/>
        <c:grouping val="clustered"/>
        <c:overlap val="50"/>
        <c:axId val="157312512"/>
        <c:axId val="157208576"/>
      </c:barChart>
      <c:catAx>
        <c:axId val="157312512"/>
        <c:scaling>
          <c:orientation val="minMax"/>
        </c:scaling>
        <c:delete val="1"/>
        <c:axPos val="l"/>
        <c:numFmt formatCode="General" sourceLinked="1"/>
        <c:tickLblPos val="none"/>
        <c:crossAx val="157208576"/>
        <c:crosses val="autoZero"/>
        <c:auto val="1"/>
        <c:lblAlgn val="ctr"/>
        <c:lblOffset val="100"/>
      </c:catAx>
      <c:valAx>
        <c:axId val="157208576"/>
        <c:scaling>
          <c:orientation val="minMax"/>
        </c:scaling>
        <c:delete val="1"/>
        <c:axPos val="b"/>
        <c:numFmt formatCode="#,##0.0" sourceLinked="1"/>
        <c:tickLblPos val="none"/>
        <c:crossAx val="157312512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txPr>
    <a:bodyPr/>
    <a:lstStyle/>
    <a:p>
      <a:pPr>
        <a:defRPr sz="160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0160318547464216E-2"/>
          <c:y val="3.4074104766645595E-2"/>
          <c:w val="0.9596793629050776"/>
          <c:h val="0.96592586232882904"/>
        </c:manualLayout>
      </c:layout>
      <c:barChart>
        <c:barDir val="bar"/>
        <c:grouping val="clustered"/>
        <c:overlap val="50"/>
        <c:axId val="157945216"/>
        <c:axId val="157975680"/>
      </c:barChart>
      <c:catAx>
        <c:axId val="157945216"/>
        <c:scaling>
          <c:orientation val="minMax"/>
        </c:scaling>
        <c:delete val="1"/>
        <c:axPos val="l"/>
        <c:numFmt formatCode="General" sourceLinked="1"/>
        <c:tickLblPos val="none"/>
        <c:crossAx val="157975680"/>
        <c:crosses val="autoZero"/>
        <c:auto val="1"/>
        <c:lblAlgn val="ctr"/>
        <c:lblOffset val="100"/>
      </c:catAx>
      <c:valAx>
        <c:axId val="157975680"/>
        <c:scaling>
          <c:orientation val="minMax"/>
        </c:scaling>
        <c:delete val="1"/>
        <c:axPos val="b"/>
        <c:numFmt formatCode="#,##0.0" sourceLinked="1"/>
        <c:tickLblPos val="none"/>
        <c:crossAx val="15794521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0160318547464216E-2"/>
          <c:y val="3.4074104766645595E-2"/>
          <c:w val="0.95967936290507783"/>
          <c:h val="0.9659258623288296"/>
        </c:manualLayout>
      </c:layout>
      <c:barChart>
        <c:barDir val="bar"/>
        <c:grouping val="clustered"/>
        <c:overlap val="50"/>
        <c:axId val="157106560"/>
        <c:axId val="157108096"/>
      </c:barChart>
      <c:catAx>
        <c:axId val="157106560"/>
        <c:scaling>
          <c:orientation val="minMax"/>
        </c:scaling>
        <c:delete val="1"/>
        <c:axPos val="l"/>
        <c:numFmt formatCode="General" sourceLinked="1"/>
        <c:tickLblPos val="none"/>
        <c:crossAx val="157108096"/>
        <c:crosses val="autoZero"/>
        <c:auto val="1"/>
        <c:lblAlgn val="ctr"/>
        <c:lblOffset val="100"/>
      </c:catAx>
      <c:valAx>
        <c:axId val="157108096"/>
        <c:scaling>
          <c:orientation val="minMax"/>
        </c:scaling>
        <c:delete val="1"/>
        <c:axPos val="b"/>
        <c:numFmt formatCode="#,##0.0" sourceLinked="1"/>
        <c:tickLblPos val="none"/>
        <c:crossAx val="15710656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1984991393455163E-2"/>
          <c:y val="3.8095333321668111E-2"/>
          <c:w val="0.95605503155733162"/>
          <c:h val="0.92380933335666371"/>
        </c:manualLayout>
      </c:layout>
      <c:barChart>
        <c:barDir val="bar"/>
        <c:grouping val="clustered"/>
        <c:overlap val="50"/>
        <c:axId val="174818432"/>
        <c:axId val="174819968"/>
      </c:barChart>
      <c:catAx>
        <c:axId val="174818432"/>
        <c:scaling>
          <c:orientation val="minMax"/>
        </c:scaling>
        <c:delete val="1"/>
        <c:axPos val="l"/>
        <c:numFmt formatCode="General" sourceLinked="1"/>
        <c:tickLblPos val="none"/>
        <c:crossAx val="174819968"/>
        <c:crosses val="autoZero"/>
        <c:auto val="1"/>
        <c:lblAlgn val="ctr"/>
        <c:lblOffset val="100"/>
      </c:catAx>
      <c:valAx>
        <c:axId val="174819968"/>
        <c:scaling>
          <c:orientation val="minMax"/>
        </c:scaling>
        <c:delete val="1"/>
        <c:axPos val="b"/>
        <c:numFmt formatCode="#,##0.0" sourceLinked="1"/>
        <c:tickLblPos val="none"/>
        <c:crossAx val="174818432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overlap val="50"/>
        <c:axId val="175799296"/>
        <c:axId val="175805184"/>
      </c:barChart>
      <c:catAx>
        <c:axId val="175799296"/>
        <c:scaling>
          <c:orientation val="minMax"/>
        </c:scaling>
        <c:delete val="1"/>
        <c:axPos val="l"/>
        <c:numFmt formatCode="General" sourceLinked="1"/>
        <c:tickLblPos val="none"/>
        <c:crossAx val="175805184"/>
        <c:crosses val="autoZero"/>
        <c:auto val="1"/>
        <c:lblAlgn val="ctr"/>
        <c:lblOffset val="100"/>
      </c:catAx>
      <c:valAx>
        <c:axId val="175805184"/>
        <c:scaling>
          <c:orientation val="minMax"/>
        </c:scaling>
        <c:delete val="1"/>
        <c:axPos val="b"/>
        <c:numFmt formatCode="#,##0.0" sourceLinked="1"/>
        <c:tickLblPos val="none"/>
        <c:crossAx val="175799296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overlap val="48"/>
        <c:axId val="158719360"/>
        <c:axId val="174824064"/>
      </c:barChart>
      <c:catAx>
        <c:axId val="158719360"/>
        <c:scaling>
          <c:orientation val="minMax"/>
        </c:scaling>
        <c:delete val="1"/>
        <c:axPos val="l"/>
        <c:numFmt formatCode="General" sourceLinked="1"/>
        <c:tickLblPos val="none"/>
        <c:crossAx val="174824064"/>
        <c:crosses val="autoZero"/>
        <c:auto val="1"/>
        <c:lblAlgn val="ctr"/>
        <c:lblOffset val="100"/>
      </c:catAx>
      <c:valAx>
        <c:axId val="174824064"/>
        <c:scaling>
          <c:orientation val="minMax"/>
        </c:scaling>
        <c:delete val="1"/>
        <c:axPos val="b"/>
        <c:numFmt formatCode="#,##0.0" sourceLinked="1"/>
        <c:tickLblPos val="none"/>
        <c:crossAx val="15871936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overlap val="48"/>
        <c:axId val="132299008"/>
        <c:axId val="177229184"/>
      </c:barChart>
      <c:catAx>
        <c:axId val="132299008"/>
        <c:scaling>
          <c:orientation val="minMax"/>
        </c:scaling>
        <c:delete val="1"/>
        <c:axPos val="l"/>
        <c:numFmt formatCode="General" sourceLinked="1"/>
        <c:tickLblPos val="none"/>
        <c:crossAx val="177229184"/>
        <c:crosses val="autoZero"/>
        <c:auto val="1"/>
        <c:lblAlgn val="ctr"/>
        <c:lblOffset val="100"/>
      </c:catAx>
      <c:valAx>
        <c:axId val="177229184"/>
        <c:scaling>
          <c:orientation val="minMax"/>
        </c:scaling>
        <c:delete val="1"/>
        <c:axPos val="b"/>
        <c:numFmt formatCode="#,##0.0" sourceLinked="1"/>
        <c:tickLblPos val="none"/>
        <c:crossAx val="13229900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txPr>
    <a:bodyPr/>
    <a:lstStyle/>
    <a:p>
      <a:pPr>
        <a:defRPr sz="3200"/>
      </a:pPr>
      <a:endParaRPr lang="ru-RU"/>
    </a:p>
  </c:txPr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0.02815</cdr:x>
      <cdr:y>0.01333</cdr:y>
    </cdr:from>
    <cdr:to>
      <cdr:x>0.96656</cdr:x>
      <cdr:y>0.10667</cdr:y>
    </cdr:to>
    <cdr:sp macro="" textlink="">
      <cdr:nvSpPr>
        <cdr:cNvPr id="3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06" y="70070"/>
          <a:ext cx="7200818" cy="490650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–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9 113,1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0.02815</cdr:x>
      <cdr:y>0.13333</cdr:y>
    </cdr:from>
    <cdr:to>
      <cdr:x>0.96656</cdr:x>
      <cdr:y>0.21333</cdr:y>
    </cdr:to>
    <cdr:sp macro="" textlink="">
      <cdr:nvSpPr>
        <cdr:cNvPr id="4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06" y="700860"/>
          <a:ext cx="7200818" cy="420527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12,9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0.02815</cdr:x>
      <cdr:y>0.24</cdr:y>
    </cdr:from>
    <cdr:to>
      <cdr:x>0.96656</cdr:x>
      <cdr:y>0.33333</cdr:y>
    </cdr:to>
    <cdr:sp macro="" textlink="">
      <cdr:nvSpPr>
        <cdr:cNvPr id="5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06" y="1261580"/>
          <a:ext cx="7200818" cy="490597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 на имущество – 3 887,3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0.02815</cdr:x>
      <cdr:y>0.36</cdr:y>
    </cdr:from>
    <cdr:to>
      <cdr:x>0.96656</cdr:x>
      <cdr:y>0.44</cdr:y>
    </cdr:to>
    <cdr:sp macro="" textlink="">
      <cdr:nvSpPr>
        <cdr:cNvPr id="6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06" y="1892370"/>
          <a:ext cx="7200818" cy="420527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 w="9525">
          <a:solidFill>
            <a:srgbClr val="FF6699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Государственная пошлина – 6,8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0.02815</cdr:x>
      <cdr:y>0.46667</cdr:y>
    </cdr:from>
    <cdr:to>
      <cdr:x>0.96656</cdr:x>
      <cdr:y>0.57333</cdr:y>
    </cdr:to>
    <cdr:sp macro="" textlink="">
      <cdr:nvSpPr>
        <cdr:cNvPr id="9" name="AutoShap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06" y="2453090"/>
          <a:ext cx="7200818" cy="560667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Неналоговые доходы –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266,4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0.1783</cdr:x>
      <cdr:y>0.60274</cdr:y>
    </cdr:from>
    <cdr:to>
      <cdr:x>0.82581</cdr:x>
      <cdr:y>0.96274</cdr:y>
    </cdr:to>
    <cdr:pic>
      <cdr:nvPicPr>
        <cdr:cNvPr id="11" name="Picture 13" descr="2_prev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68152" y="3168352"/>
          <a:ext cx="4968585" cy="18923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0.16944</cdr:y>
    </cdr:from>
    <cdr:to>
      <cdr:x>0.96592</cdr:x>
      <cdr:y>1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338932"/>
          <a:ext cx="5370583" cy="16613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Объём исполнения </a:t>
          </a:r>
          <a:r>
            <a: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536,9 </a:t>
          </a:r>
          <a:r>
            <a: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руб., исполнение – 100%</a:t>
          </a:r>
          <a:endParaRPr lang="ru-RU" sz="32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0.02815</cdr:x>
      <cdr:y>0.01333</cdr:y>
    </cdr:from>
    <cdr:to>
      <cdr:x>0.94779</cdr:x>
      <cdr:y>0.10667</cdr:y>
    </cdr:to>
    <cdr:sp macro="" textlink="">
      <cdr:nvSpPr>
        <cdr:cNvPr id="3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06" y="70070"/>
          <a:ext cx="7056802" cy="490650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Дотация – 4 920,2</a:t>
          </a:r>
        </a:p>
      </cdr:txBody>
    </cdr:sp>
  </cdr:relSizeAnchor>
  <cdr:relSizeAnchor xmlns:cdr="http://schemas.openxmlformats.org/drawingml/2006/chartDrawing">
    <cdr:from>
      <cdr:x>0.02815</cdr:x>
      <cdr:y>0.13333</cdr:y>
    </cdr:from>
    <cdr:to>
      <cdr:x>0.94779</cdr:x>
      <cdr:y>0.21333</cdr:y>
    </cdr:to>
    <cdr:sp macro="" textlink="">
      <cdr:nvSpPr>
        <cdr:cNvPr id="4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06" y="700860"/>
          <a:ext cx="7056802" cy="420527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Субвенции– 40,3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0.02815</cdr:x>
      <cdr:y>0.24</cdr:y>
    </cdr:from>
    <cdr:to>
      <cdr:x>0.94779</cdr:x>
      <cdr:y>0.33333</cdr:y>
    </cdr:to>
    <cdr:sp macro="" textlink="">
      <cdr:nvSpPr>
        <cdr:cNvPr id="5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06" y="1261580"/>
          <a:ext cx="7056802" cy="490597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 – 2 515,1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0.20645</cdr:x>
      <cdr:y>0.39726</cdr:y>
    </cdr:from>
    <cdr:to>
      <cdr:x>0.83518</cdr:x>
      <cdr:y>0.94521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94732" y="2088232"/>
          <a:ext cx="5161228" cy="288032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0.13276</cdr:x>
      <cdr:y>0.23261</cdr:y>
    </cdr:from>
    <cdr:to>
      <cdr:x>0.98925</cdr:x>
      <cdr:y>0.73661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152128" y="432048"/>
          <a:ext cx="7432749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Объём исполнения – 8 797,8 тыс. руб., исполнение - 90,5%</a:t>
          </a:r>
          <a:endParaRPr lang="ru-RU" sz="3200" b="1" i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0.18995</cdr:y>
    </cdr:from>
    <cdr:to>
      <cdr:x>0.93965</cdr:x>
      <cdr:y>0.9567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338937"/>
          <a:ext cx="6393612" cy="1368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Объём исполнения – 40,1 тыс. руб., исполнение – 100,0%</a:t>
          </a:r>
          <a:endParaRPr lang="ru-RU" sz="3200" b="1" i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0.00516</cdr:x>
      <cdr:y>0.08301</cdr:y>
    </cdr:from>
    <cdr:to>
      <cdr:x>0.99484</cdr:x>
      <cdr:y>1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3757" y="148114"/>
          <a:ext cx="4560998" cy="1636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Объём исполнения – 206,7 тыс. руб., исполнение 91,9%</a:t>
          </a:r>
          <a:endParaRPr lang="ru-RU" sz="3200" b="1" i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0.07142</cdr:y>
    </cdr:from>
    <cdr:to>
      <cdr:x>1</cdr:x>
      <cdr:y>0.78145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142858"/>
          <a:ext cx="8640960" cy="1420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Объём исполнения - 1107,8 тыс. руб., исполнение 94,9%</a:t>
          </a:r>
          <a:endParaRPr lang="ru-RU" sz="3200" b="1" i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0.03348</cdr:x>
      <cdr:y>0.10867</cdr:y>
    </cdr:from>
    <cdr:to>
      <cdr:x>1</cdr:x>
      <cdr:y>0.98355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152128" y="122907"/>
          <a:ext cx="8036569" cy="9895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Объём исполнения 4750,7 тыс. руб., исполнение – 75,6%</a:t>
          </a:r>
          <a:endParaRPr lang="ru-RU" sz="3200" b="1" i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0.02247</cdr:x>
      <cdr:y>0.03704</cdr:y>
    </cdr:from>
    <cdr:to>
      <cdr:x>0.97903</cdr:x>
      <cdr:y>0.69925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63" y="71384"/>
          <a:ext cx="6081748" cy="12762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Объём исполнения 10,3 тыс. руб., исполнение - 27,1%</a:t>
          </a:r>
          <a:endParaRPr lang="ru-RU" sz="3200" b="1" i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0.02097</cdr:x>
      <cdr:y>0.09877</cdr:y>
    </cdr:from>
    <cdr:to>
      <cdr:x>1</cdr:x>
      <cdr:y>1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14030" y="165002"/>
          <a:ext cx="5323777" cy="1505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Объём </a:t>
          </a:r>
          <a:r>
            <a: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исполнения 6209,6 </a:t>
          </a:r>
          <a:r>
            <a: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руб., </a:t>
          </a:r>
          <a:r>
            <a: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- 99,9%</a:t>
          </a:r>
          <a:endParaRPr lang="ru-RU" sz="32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8FCB-97F8-4CE7-9236-7B7D9E73A22F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DC676-6914-4474-84B9-83F67D6E9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ГРУШЕВО-ДУБОВСКОЕ СЕЛЬСКОЕ ПОСЕЛЕНИЕ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Бюджет для граждан</a:t>
            </a:r>
            <a:br>
              <a:rPr lang="ru-RU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решению Собрания депутатов Грушево-Дубовского сельского поселения от </a:t>
            </a:r>
            <a:br>
              <a:rPr lang="ru-RU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29.04.2025 года №102 «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отчёте об исполнении бюджета Грушево-Дубовского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за 2024 год</a:t>
            </a:r>
            <a:r>
              <a:rPr lang="ru-RU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sz="1800" i="1" dirty="0" smtClean="0">
                <a:solidFill>
                  <a:prstClr val="black"/>
                </a:solidFill>
              </a:rPr>
              <a:t/>
            </a:r>
            <a:br>
              <a:rPr lang="ru-RU" sz="1800" i="1" dirty="0" smtClean="0">
                <a:solidFill>
                  <a:prstClr val="black"/>
                </a:solidFill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82594"/>
          </a:xfr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0500 Жилищно – коммунальное хозяйство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6651177"/>
              </p:ext>
            </p:extLst>
          </p:nvPr>
        </p:nvGraphicFramePr>
        <p:xfrm>
          <a:off x="142844" y="4365105"/>
          <a:ext cx="8786873" cy="20438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50780"/>
                <a:gridCol w="4118373"/>
                <a:gridCol w="1249384"/>
                <a:gridCol w="1184168"/>
                <a:gridCol w="1184168"/>
              </a:tblGrid>
              <a:tr h="232766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</a:tr>
              <a:tr h="437325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01.01.2025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2562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5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050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274,5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7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1988,5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1957,8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7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Благоустройство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2477,2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1361,2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2431452"/>
              </p:ext>
            </p:extLst>
          </p:nvPr>
        </p:nvGraphicFramePr>
        <p:xfrm>
          <a:off x="611560" y="785813"/>
          <a:ext cx="8314953" cy="113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3024337" cy="2020888"/>
          </a:xfrm>
          <a:prstGeom prst="rect">
            <a:avLst/>
          </a:prstGeom>
          <a:noFill/>
        </p:spPr>
      </p:pic>
      <p:pic>
        <p:nvPicPr>
          <p:cNvPr id="1028" name="Picture 4" descr="Контейнерная площадка на 1 контейн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88840"/>
            <a:ext cx="2592288" cy="1800200"/>
          </a:xfrm>
          <a:prstGeom prst="rect">
            <a:avLst/>
          </a:prstGeom>
          <a:noFill/>
        </p:spPr>
      </p:pic>
      <p:pic>
        <p:nvPicPr>
          <p:cNvPr id="1030" name="Picture 6" descr="Urban Park 217310 Vector Art at Vecteez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16832"/>
            <a:ext cx="2160240" cy="1966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88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2942"/>
          </a:xfr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070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ОБРАЗОВАНИЕ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5744245"/>
              </p:ext>
            </p:extLst>
          </p:nvPr>
        </p:nvGraphicFramePr>
        <p:xfrm>
          <a:off x="142844" y="3789040"/>
          <a:ext cx="8786873" cy="216024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50780"/>
                <a:gridCol w="4203122"/>
                <a:gridCol w="1164635"/>
                <a:gridCol w="1184168"/>
                <a:gridCol w="1184168"/>
              </a:tblGrid>
              <a:tr h="432047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</a:tr>
              <a:tr h="777687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1612620"/>
              </p:ext>
            </p:extLst>
          </p:nvPr>
        </p:nvGraphicFramePr>
        <p:xfrm>
          <a:off x="2500313" y="857250"/>
          <a:ext cx="6357937" cy="192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8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0800 Культура, кинематография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766363799"/>
              </p:ext>
            </p:extLst>
          </p:nvPr>
        </p:nvGraphicFramePr>
        <p:xfrm>
          <a:off x="2915816" y="942543"/>
          <a:ext cx="5976664" cy="167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245797"/>
              </p:ext>
            </p:extLst>
          </p:nvPr>
        </p:nvGraphicFramePr>
        <p:xfrm>
          <a:off x="214313" y="4797152"/>
          <a:ext cx="8786873" cy="18386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50780"/>
                <a:gridCol w="4203122"/>
                <a:gridCol w="1164635"/>
                <a:gridCol w="1184168"/>
                <a:gridCol w="1184168"/>
              </a:tblGrid>
              <a:tr h="223927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</a:tr>
              <a:tr h="537186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3533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04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6216,6</a:t>
                      </a:r>
                      <a:endParaRPr lang="ru-RU" sz="16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6209,6</a:t>
                      </a:r>
                      <a:endParaRPr lang="ru-RU" sz="16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C:\Users\1\Downloads\-5966302958691924081_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\Downloads\-5361646437580010667_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\Downloads\-5918896965104548398_1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20888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avatars.mds.yandex.net/i?id=13eace32cffceaa4361ce2deffd8629f452b5810-5236153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1052736"/>
            <a:ext cx="2592288" cy="1584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73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82594"/>
          </a:xfr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1000 Социальная политика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120187737"/>
              </p:ext>
            </p:extLst>
          </p:nvPr>
        </p:nvGraphicFramePr>
        <p:xfrm>
          <a:off x="3203848" y="980728"/>
          <a:ext cx="5416054" cy="1805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826589"/>
              </p:ext>
            </p:extLst>
          </p:nvPr>
        </p:nvGraphicFramePr>
        <p:xfrm>
          <a:off x="142844" y="3284983"/>
          <a:ext cx="8786873" cy="1644595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50780"/>
                <a:gridCol w="4118373"/>
                <a:gridCol w="1249384"/>
                <a:gridCol w="1184168"/>
                <a:gridCol w="1184168"/>
              </a:tblGrid>
              <a:tr h="328919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</a:tr>
              <a:tr h="59205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300" b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3135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0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Пенсионное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обеспечение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536,9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536,9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avatars.mds.yandex.net/i?id=cd148f8b0349d2d7387fa88da40db0385a8c3549-585968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808312" cy="197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59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пасибо всем за внимание презентация YouDro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64896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704856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Уважаемые жители Грушево-Дубовского сельского поселения!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322128" cy="497964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Грушево-Дубовского сельского поселения предоставляет вашему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Отчет об исполнении бюджета 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Грушево-Дубовского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Белокалитвинского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в рамках проекта «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Надеемся,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представление бюджета и бюджетного процесса в понятной для 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повысит уровень общественного участия граждан в бюджетном процессе 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Грушево-Дубовского 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ru-RU" sz="2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i?id=3ec9e5d4ab522930624a94e6242a0c4486c6ef0e-547631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9"/>
            <a:ext cx="820891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0466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rgbClr val="FF99FF"/>
                  </a:solidFill>
                </a:ln>
                <a:solidFill>
                  <a:srgbClr val="0070C0"/>
                </a:solidFill>
                <a:latin typeface="Arial" pitchFamily="34" charset="0"/>
              </a:rPr>
              <a:t>И</a:t>
            </a:r>
            <a: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0070C0"/>
                </a:solidFill>
                <a:latin typeface="Arial" pitchFamily="34" charset="0"/>
              </a:rPr>
              <a:t>сполнение бюджета Грушево-Дубовского сельского поселения за 2024  год </a:t>
            </a:r>
            <a:endParaRPr lang="ru-RU" sz="2400" dirty="0">
              <a:ln>
                <a:solidFill>
                  <a:srgbClr val="FF99FF"/>
                </a:solidFill>
              </a:ln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0" y="1235660"/>
            <a:ext cx="5715000" cy="5073659"/>
          </a:xfrm>
          <a:prstGeom prst="rightArrow">
            <a:avLst>
              <a:gd name="adj1" fmla="val 86065"/>
              <a:gd name="adj2" fmla="val 31780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51520" y="2132856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Times New Roman" pitchFamily="18" charset="0"/>
              </a:rPr>
              <a:t>Исполнение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Times New Roman" pitchFamily="18" charset="0"/>
              </a:rPr>
              <a:t>доходов</a:t>
            </a: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Times New Roman" pitchFamily="18" charset="0"/>
              </a:rPr>
              <a:t> 20 762,1 тыс. рублей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76225" y="3276600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Исполнение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расходов </a:t>
            </a: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20 502,6 тыс. рублей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;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048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5D7A6">
                  <a:gamma/>
                  <a:shade val="46275"/>
                  <a:invGamma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Профицит бюджета </a:t>
            </a:r>
          </a:p>
          <a:p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259,5 тыс. рублей.</a:t>
            </a:r>
            <a:endParaRPr lang="en-US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5921576" y="1766528"/>
            <a:ext cx="3024336" cy="3096344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ru-RU" sz="24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Профицит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бюджета – превышение доходов</a:t>
            </a:r>
            <a:r>
              <a:rPr lang="ru-RU" sz="2400" b="1" i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над расходами.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143242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 бюджета  Грушево-Дубовского сельского поселения за 2024 год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(тыс. рублей)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3752463"/>
              </p:ext>
            </p:extLst>
          </p:nvPr>
        </p:nvGraphicFramePr>
        <p:xfrm>
          <a:off x="395536" y="1412776"/>
          <a:ext cx="76734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43242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Грушево-Дубовского сельского поселения за 2024 год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(тыс. рублей)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3752463"/>
              </p:ext>
            </p:extLst>
          </p:nvPr>
        </p:nvGraphicFramePr>
        <p:xfrm>
          <a:off x="467544" y="1340768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solidFill>
            <a:srgbClr val="00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0100 Общегосударственные вопросы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90863005"/>
              </p:ext>
            </p:extLst>
          </p:nvPr>
        </p:nvGraphicFramePr>
        <p:xfrm>
          <a:off x="1763688" y="692696"/>
          <a:ext cx="7093992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794162"/>
              </p:ext>
            </p:extLst>
          </p:nvPr>
        </p:nvGraphicFramePr>
        <p:xfrm>
          <a:off x="179512" y="2492896"/>
          <a:ext cx="8856984" cy="353159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1034"/>
                <a:gridCol w="5219058"/>
                <a:gridCol w="1046651"/>
                <a:gridCol w="1152128"/>
                <a:gridCol w="1008113"/>
              </a:tblGrid>
              <a:tr h="285753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год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</a:tr>
              <a:tr h="428628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en-US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954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Функционирование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Правительства Российской Федерации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 высших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исполнительных органов  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8 751,0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7 944,4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средства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Другие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883,4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815,4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en-US" sz="14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269634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1" y="260648"/>
            <a:ext cx="9144000" cy="511156"/>
          </a:xfrm>
          <a:solidFill>
            <a:srgbClr val="0099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0200 Национальная оборона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951632191"/>
              </p:ext>
            </p:extLst>
          </p:nvPr>
        </p:nvGraphicFramePr>
        <p:xfrm>
          <a:off x="2339753" y="785813"/>
          <a:ext cx="6804248" cy="17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7346220"/>
              </p:ext>
            </p:extLst>
          </p:nvPr>
        </p:nvGraphicFramePr>
        <p:xfrm>
          <a:off x="142844" y="2928934"/>
          <a:ext cx="8858313" cy="22145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9060"/>
                <a:gridCol w="5115363"/>
                <a:gridCol w="998120"/>
                <a:gridCol w="1122885"/>
                <a:gridCol w="1122885"/>
              </a:tblGrid>
              <a:tr h="385766">
                <a:tc row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</a:tr>
              <a:tr h="58723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</a:t>
                      </a:r>
                      <a:r>
                        <a:rPr lang="en-US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3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0346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1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Мобилизационная и вневойсковая подготовка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s://avatars.mds.yandex.net/i?id=a8619cd27a4bbf2e60af61762a16a9e102d3628c-403432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304256" cy="1656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1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1" y="116632"/>
            <a:ext cx="9144000" cy="850106"/>
          </a:xfr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0300 Национальная безопасность и правоохранительная деятельность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44674177"/>
              </p:ext>
            </p:extLst>
          </p:nvPr>
        </p:nvGraphicFramePr>
        <p:xfrm>
          <a:off x="1979712" y="1052736"/>
          <a:ext cx="5616624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2210153"/>
              </p:ext>
            </p:extLst>
          </p:nvPr>
        </p:nvGraphicFramePr>
        <p:xfrm>
          <a:off x="142844" y="3933057"/>
          <a:ext cx="8858313" cy="27725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9060"/>
                <a:gridCol w="5115363"/>
                <a:gridCol w="998120"/>
                <a:gridCol w="1128981"/>
                <a:gridCol w="1116789"/>
              </a:tblGrid>
              <a:tr h="400636">
                <a:tc row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</a:tr>
              <a:tr h="465905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01.01.2025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3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6726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76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182,0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4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Другие вопросы в области национальной безопасности и правоохранительной деятельности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Огнетушитель ранцевый &quot;Ермак&quot;РП-18 купить за 12 000 руб./шт. в Новороссийске от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2592288" cy="1440160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eb2df2bd45804e6f3ed82d25ffdcaf865f272385-1089751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348880"/>
            <a:ext cx="2736304" cy="1440160"/>
          </a:xfrm>
          <a:prstGeom prst="rect">
            <a:avLst/>
          </a:prstGeom>
          <a:noFill/>
        </p:spPr>
      </p:pic>
      <p:pic>
        <p:nvPicPr>
          <p:cNvPr id="1030" name="Picture 6" descr="https://avatars.mds.yandex.net/i?id=39bbee8f10e2c31baaf7ce83edea844d3de3fdbf-10354927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5" y="2204865"/>
            <a:ext cx="208823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87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0400 Национальная экономика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466495055"/>
              </p:ext>
            </p:extLst>
          </p:nvPr>
        </p:nvGraphicFramePr>
        <p:xfrm>
          <a:off x="3491880" y="785794"/>
          <a:ext cx="5328592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8556233"/>
              </p:ext>
            </p:extLst>
          </p:nvPr>
        </p:nvGraphicFramePr>
        <p:xfrm>
          <a:off x="142844" y="3143248"/>
          <a:ext cx="8786873" cy="221171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50780"/>
                <a:gridCol w="4118373"/>
                <a:gridCol w="1249384"/>
                <a:gridCol w="1184168"/>
                <a:gridCol w="1184168"/>
              </a:tblGrid>
              <a:tr h="357190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</a:tr>
              <a:tr h="642942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01.01.2025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Дорожное </a:t>
                      </a: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хозяйство (</a:t>
                      </a:r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дорожные </a:t>
                      </a: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фонды)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1107,8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1107,8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r>
                        <a:rPr lang="en-US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Другие</a:t>
                      </a:r>
                      <a:r>
                        <a:rPr lang="ru-RU" sz="16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 в области национальной экономики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s://avatars.mds.yandex.net/i?id=3cb6ac4364c91072c6dc35627002f987868c71b4-434459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1440160" cy="1995265"/>
          </a:xfrm>
          <a:prstGeom prst="rect">
            <a:avLst/>
          </a:prstGeom>
          <a:noFill/>
        </p:spPr>
      </p:pic>
      <p:pic>
        <p:nvPicPr>
          <p:cNvPr id="23556" name="Picture 4" descr="https://avatars.mds.yandex.net/i?id=c2a39cec81e1e9a337e6dbaeca58f816294e002d-960906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1844824"/>
            <a:ext cx="1512167" cy="1224136"/>
          </a:xfrm>
          <a:prstGeom prst="rect">
            <a:avLst/>
          </a:prstGeom>
          <a:noFill/>
        </p:spPr>
      </p:pic>
      <p:pic>
        <p:nvPicPr>
          <p:cNvPr id="23558" name="Picture 6" descr="https://avatars.mds.yandex.net/i?id=5af4891921e4cc53d14ff7ea5416683b03b71f01-9181195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836712"/>
            <a:ext cx="1512168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66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525</Words>
  <Application>Microsoft Office PowerPoint</Application>
  <PresentationFormat>Экран (4:3)</PresentationFormat>
  <Paragraphs>190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ГРУШЕВО-ДУБОВСКОЕ СЕЛЬСКОЕ ПОСЕЛЕНИЕ Бюджет для граждан по решению Собрания депутатов Грушево-Дубовского сельского поселения от  29.04.2025 года №102 «Об отчёте об исполнении бюджета Грушево-Дубовского сельского поселения Белокалитвинского района за 2024 год» </vt:lpstr>
      <vt:lpstr>Уважаемые жители Грушево-Дубовского сельского поселения!</vt:lpstr>
      <vt:lpstr>Слайд 3</vt:lpstr>
      <vt:lpstr>Объем налоговых и неналоговых доходов  бюджета  Грушево-Дубовского сельского поселения за 2024 год                                                                                 (тыс. рублей)</vt:lpstr>
      <vt:lpstr>Безвозмездные поступления Грушево-Дубовского сельского поселения за 2024 год                                                                                 (тыс. рублей)</vt:lpstr>
      <vt:lpstr>0100 Общегосударственные вопросы</vt:lpstr>
      <vt:lpstr>0200 Национальная оборона</vt:lpstr>
      <vt:lpstr>0300 Национальная безопасность и правоохранительная деятельность</vt:lpstr>
      <vt:lpstr>0400 Национальная экономика</vt:lpstr>
      <vt:lpstr> 0500 Жилищно – коммунальное хозяйство</vt:lpstr>
      <vt:lpstr> 0700 ОБРАЗОВАНИЕ</vt:lpstr>
      <vt:lpstr>0800 Культура, кинематография</vt:lpstr>
      <vt:lpstr>1000 Социальная политика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RePack by SPecialiST</cp:lastModifiedBy>
  <cp:revision>29</cp:revision>
  <dcterms:created xsi:type="dcterms:W3CDTF">2025-07-25T11:19:32Z</dcterms:created>
  <dcterms:modified xsi:type="dcterms:W3CDTF">2025-07-29T13:13:07Z</dcterms:modified>
</cp:coreProperties>
</file>